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1D1EAB-2D5D-41CD-AF19-EA5B73BF6B3B}">
  <a:tblStyle styleId="{F01D1EAB-2D5D-41CD-AF19-EA5B73BF6B3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4af5b0c9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4af5b0c9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4dcbcfcff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4dcbcfcff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487afd032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487afd032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4e580820f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4e580820f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4e580820f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4e580820f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4e580820f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4e580820f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4e580820f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4e580820fa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4e580820f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4e580820f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4e580820fa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4e580820fa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4e580820fa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4e580820fa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487afd032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487afd032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4e580820f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4e580820f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4e580820f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4e580820f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487afd032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487afd032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487afd032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487afd032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487afd032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487afd032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487afd032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487afd032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491bb1afc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491bb1afc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486a0ec72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486a0ec72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4cbcee9d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4cbcee9d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4e580820fa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4e580820fa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That’s why we planned to study the U-Net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4d9168b38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4d9168b38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4cbcee9df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4cbcee9df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487afd032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487afd032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this is experiment plan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4d9168b3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4d9168b3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hyperlink" Target="mailto:sxl2199@case.edu" TargetMode="External"/><Relationship Id="rId5" Type="http://schemas.openxmlformats.org/officeDocument/2006/relationships/hyperlink" Target="mailto:mxl1171@case.edu" TargetMode="External"/></Relationships>
</file>

<file path=ppt/slides/_rels/slide10.xml.rels><?xml version="1.0" encoding="UTF-8" standalone="yes"?><Relationships xmlns="http://schemas.openxmlformats.org/package/2006/relationships"><Relationship Id="rId20" Type="http://schemas.openxmlformats.org/officeDocument/2006/relationships/image" Target="../media/image82.png"/><Relationship Id="rId22" Type="http://schemas.openxmlformats.org/officeDocument/2006/relationships/image" Target="../media/image83.png"/><Relationship Id="rId21" Type="http://schemas.openxmlformats.org/officeDocument/2006/relationships/image" Target="../media/image84.png"/><Relationship Id="rId24" Type="http://schemas.openxmlformats.org/officeDocument/2006/relationships/image" Target="../media/image86.png"/><Relationship Id="rId23" Type="http://schemas.openxmlformats.org/officeDocument/2006/relationships/image" Target="../media/image88.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5.png"/><Relationship Id="rId4" Type="http://schemas.openxmlformats.org/officeDocument/2006/relationships/image" Target="../media/image68.png"/><Relationship Id="rId9" Type="http://schemas.openxmlformats.org/officeDocument/2006/relationships/image" Target="../media/image71.png"/><Relationship Id="rId26" Type="http://schemas.openxmlformats.org/officeDocument/2006/relationships/image" Target="../media/image87.png"/><Relationship Id="rId25" Type="http://schemas.openxmlformats.org/officeDocument/2006/relationships/image" Target="../media/image85.png"/><Relationship Id="rId28" Type="http://schemas.openxmlformats.org/officeDocument/2006/relationships/image" Target="../media/image91.png"/><Relationship Id="rId27" Type="http://schemas.openxmlformats.org/officeDocument/2006/relationships/image" Target="../media/image89.png"/><Relationship Id="rId5" Type="http://schemas.openxmlformats.org/officeDocument/2006/relationships/image" Target="../media/image66.png"/><Relationship Id="rId6" Type="http://schemas.openxmlformats.org/officeDocument/2006/relationships/image" Target="../media/image70.png"/><Relationship Id="rId29" Type="http://schemas.openxmlformats.org/officeDocument/2006/relationships/image" Target="../media/image90.png"/><Relationship Id="rId7" Type="http://schemas.openxmlformats.org/officeDocument/2006/relationships/image" Target="../media/image67.png"/><Relationship Id="rId8" Type="http://schemas.openxmlformats.org/officeDocument/2006/relationships/image" Target="../media/image69.png"/><Relationship Id="rId30" Type="http://schemas.openxmlformats.org/officeDocument/2006/relationships/image" Target="../media/image92.png"/><Relationship Id="rId11" Type="http://schemas.openxmlformats.org/officeDocument/2006/relationships/image" Target="../media/image73.png"/><Relationship Id="rId10" Type="http://schemas.openxmlformats.org/officeDocument/2006/relationships/image" Target="../media/image72.png"/><Relationship Id="rId13" Type="http://schemas.openxmlformats.org/officeDocument/2006/relationships/image" Target="../media/image75.png"/><Relationship Id="rId12" Type="http://schemas.openxmlformats.org/officeDocument/2006/relationships/image" Target="../media/image74.png"/><Relationship Id="rId15" Type="http://schemas.openxmlformats.org/officeDocument/2006/relationships/image" Target="../media/image78.png"/><Relationship Id="rId14" Type="http://schemas.openxmlformats.org/officeDocument/2006/relationships/image" Target="../media/image76.png"/><Relationship Id="rId17" Type="http://schemas.openxmlformats.org/officeDocument/2006/relationships/image" Target="../media/image79.png"/><Relationship Id="rId16" Type="http://schemas.openxmlformats.org/officeDocument/2006/relationships/image" Target="../media/image77.png"/><Relationship Id="rId19" Type="http://schemas.openxmlformats.org/officeDocument/2006/relationships/image" Target="../media/image81.png"/><Relationship Id="rId18" Type="http://schemas.openxmlformats.org/officeDocument/2006/relationships/image" Target="../media/image8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4.png"/><Relationship Id="rId4" Type="http://schemas.openxmlformats.org/officeDocument/2006/relationships/image" Target="../media/image9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8.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10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5.png"/><Relationship Id="rId6" Type="http://schemas.openxmlformats.org/officeDocument/2006/relationships/image" Target="../media/image109.png"/><Relationship Id="rId7" Type="http://schemas.openxmlformats.org/officeDocument/2006/relationships/image" Target="../media/image104.png"/><Relationship Id="rId8" Type="http://schemas.openxmlformats.org/officeDocument/2006/relationships/image" Target="../media/image10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8.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3.png"/><Relationship Id="rId8" Type="http://schemas.openxmlformats.org/officeDocument/2006/relationships/image" Target="../media/image10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4.png"/><Relationship Id="rId4" Type="http://schemas.openxmlformats.org/officeDocument/2006/relationships/image" Target="../media/image118.png"/><Relationship Id="rId5" Type="http://schemas.openxmlformats.org/officeDocument/2006/relationships/image" Target="../media/image115.png"/><Relationship Id="rId6" Type="http://schemas.openxmlformats.org/officeDocument/2006/relationships/image" Target="../media/image117.png"/><Relationship Id="rId7" Type="http://schemas.openxmlformats.org/officeDocument/2006/relationships/image" Target="../media/image116.png"/><Relationship Id="rId8" Type="http://schemas.openxmlformats.org/officeDocument/2006/relationships/image" Target="../media/image1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5.png"/><Relationship Id="rId6" Type="http://schemas.openxmlformats.org/officeDocument/2006/relationships/image" Target="../media/image122.png"/><Relationship Id="rId7" Type="http://schemas.openxmlformats.org/officeDocument/2006/relationships/image" Target="../media/image1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0" Type="http://schemas.openxmlformats.org/officeDocument/2006/relationships/image" Target="../media/image20.jpg"/><Relationship Id="rId11" Type="http://schemas.openxmlformats.org/officeDocument/2006/relationships/image" Target="../media/image15.jpg"/><Relationship Id="rId10" Type="http://schemas.openxmlformats.org/officeDocument/2006/relationships/image" Target="../media/image11.jpg"/><Relationship Id="rId13" Type="http://schemas.openxmlformats.org/officeDocument/2006/relationships/image" Target="../media/image12.jpg"/><Relationship Id="rId12" Type="http://schemas.openxmlformats.org/officeDocument/2006/relationships/image" Target="../media/image10.jp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5.jpg"/><Relationship Id="rId9" Type="http://schemas.openxmlformats.org/officeDocument/2006/relationships/image" Target="../media/image9.jpg"/><Relationship Id="rId15" Type="http://schemas.openxmlformats.org/officeDocument/2006/relationships/image" Target="../media/image14.jpg"/><Relationship Id="rId14" Type="http://schemas.openxmlformats.org/officeDocument/2006/relationships/image" Target="../media/image13.jpg"/><Relationship Id="rId17" Type="http://schemas.openxmlformats.org/officeDocument/2006/relationships/image" Target="../media/image17.jpg"/><Relationship Id="rId16" Type="http://schemas.openxmlformats.org/officeDocument/2006/relationships/image" Target="../media/image16.jpg"/><Relationship Id="rId5" Type="http://schemas.openxmlformats.org/officeDocument/2006/relationships/image" Target="../media/image7.jpg"/><Relationship Id="rId19" Type="http://schemas.openxmlformats.org/officeDocument/2006/relationships/image" Target="../media/image18.jpg"/><Relationship Id="rId6" Type="http://schemas.openxmlformats.org/officeDocument/2006/relationships/image" Target="../media/image3.jpg"/><Relationship Id="rId18" Type="http://schemas.openxmlformats.org/officeDocument/2006/relationships/image" Target="../media/image19.jpg"/><Relationship Id="rId7" Type="http://schemas.openxmlformats.org/officeDocument/2006/relationships/image" Target="../media/image6.jpg"/><Relationship Id="rId8"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jp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image" Target="../media/image27.jpg"/><Relationship Id="rId8" Type="http://schemas.openxmlformats.org/officeDocument/2006/relationships/image" Target="../media/image29.png"/></Relationships>
</file>

<file path=ppt/slides/_rels/slide9.xml.rels><?xml version="1.0" encoding="UTF-8" standalone="yes"?><Relationships xmlns="http://schemas.openxmlformats.org/package/2006/relationships"><Relationship Id="rId20" Type="http://schemas.openxmlformats.org/officeDocument/2006/relationships/image" Target="../media/image46.png"/><Relationship Id="rId22" Type="http://schemas.openxmlformats.org/officeDocument/2006/relationships/image" Target="../media/image45.png"/><Relationship Id="rId21" Type="http://schemas.openxmlformats.org/officeDocument/2006/relationships/image" Target="../media/image47.png"/><Relationship Id="rId24" Type="http://schemas.openxmlformats.org/officeDocument/2006/relationships/image" Target="../media/image54.png"/><Relationship Id="rId23" Type="http://schemas.openxmlformats.org/officeDocument/2006/relationships/image" Target="../media/image51.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35.png"/><Relationship Id="rId26" Type="http://schemas.openxmlformats.org/officeDocument/2006/relationships/image" Target="../media/image57.png"/><Relationship Id="rId25" Type="http://schemas.openxmlformats.org/officeDocument/2006/relationships/image" Target="../media/image55.png"/><Relationship Id="rId28" Type="http://schemas.openxmlformats.org/officeDocument/2006/relationships/image" Target="../media/image58.png"/><Relationship Id="rId27" Type="http://schemas.openxmlformats.org/officeDocument/2006/relationships/image" Target="../media/image59.png"/><Relationship Id="rId5" Type="http://schemas.openxmlformats.org/officeDocument/2006/relationships/image" Target="../media/image32.png"/><Relationship Id="rId6" Type="http://schemas.openxmlformats.org/officeDocument/2006/relationships/image" Target="../media/image33.png"/><Relationship Id="rId29" Type="http://schemas.openxmlformats.org/officeDocument/2006/relationships/image" Target="../media/image62.png"/><Relationship Id="rId7" Type="http://schemas.openxmlformats.org/officeDocument/2006/relationships/image" Target="../media/image34.png"/><Relationship Id="rId8" Type="http://schemas.openxmlformats.org/officeDocument/2006/relationships/image" Target="../media/image31.png"/><Relationship Id="rId30" Type="http://schemas.openxmlformats.org/officeDocument/2006/relationships/image" Target="../media/image64.png"/><Relationship Id="rId11" Type="http://schemas.openxmlformats.org/officeDocument/2006/relationships/image" Target="../media/image37.png"/><Relationship Id="rId10" Type="http://schemas.openxmlformats.org/officeDocument/2006/relationships/image" Target="../media/image36.png"/><Relationship Id="rId13" Type="http://schemas.openxmlformats.org/officeDocument/2006/relationships/image" Target="../media/image40.png"/><Relationship Id="rId12" Type="http://schemas.openxmlformats.org/officeDocument/2006/relationships/image" Target="../media/image38.png"/><Relationship Id="rId15" Type="http://schemas.openxmlformats.org/officeDocument/2006/relationships/image" Target="../media/image41.png"/><Relationship Id="rId14" Type="http://schemas.openxmlformats.org/officeDocument/2006/relationships/image" Target="../media/image39.png"/><Relationship Id="rId17" Type="http://schemas.openxmlformats.org/officeDocument/2006/relationships/image" Target="../media/image43.png"/><Relationship Id="rId16" Type="http://schemas.openxmlformats.org/officeDocument/2006/relationships/image" Target="../media/image42.png"/><Relationship Id="rId19" Type="http://schemas.openxmlformats.org/officeDocument/2006/relationships/image" Target="../media/image44.png"/><Relationship Id="rId18"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676050" y="577500"/>
            <a:ext cx="7791900" cy="18102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None/>
            </a:pPr>
            <a:r>
              <a:rPr lang="en" sz="3200">
                <a:solidFill>
                  <a:srgbClr val="000000"/>
                </a:solidFill>
                <a:latin typeface="Times New Roman"/>
                <a:ea typeface="Times New Roman"/>
                <a:cs typeface="Times New Roman"/>
                <a:sym typeface="Times New Roman"/>
              </a:rPr>
              <a:t>Visualizing and Understanding Diffusion Models: Comparison </a:t>
            </a:r>
            <a:r>
              <a:rPr lang="en" sz="3200">
                <a:latin typeface="Times New Roman"/>
                <a:ea typeface="Times New Roman"/>
                <a:cs typeface="Times New Roman"/>
                <a:sym typeface="Times New Roman"/>
              </a:rPr>
              <a:t>E</a:t>
            </a:r>
            <a:r>
              <a:rPr lang="en" sz="3200">
                <a:solidFill>
                  <a:srgbClr val="000000"/>
                </a:solidFill>
                <a:latin typeface="Times New Roman"/>
                <a:ea typeface="Times New Roman"/>
                <a:cs typeface="Times New Roman"/>
                <a:sym typeface="Times New Roman"/>
              </a:rPr>
              <a:t>xperiment and Ablation Study</a:t>
            </a:r>
            <a:endParaRPr sz="5200">
              <a:solidFill>
                <a:srgbClr val="000000"/>
              </a:solidFill>
            </a:endParaRPr>
          </a:p>
        </p:txBody>
      </p:sp>
      <p:pic>
        <p:nvPicPr>
          <p:cNvPr id="55" name="Google Shape;55;p13" title="diffusion.png"/>
          <p:cNvPicPr preferRelativeResize="0"/>
          <p:nvPr/>
        </p:nvPicPr>
        <p:blipFill>
          <a:blip r:embed="rId3">
            <a:alphaModFix/>
          </a:blip>
          <a:stretch>
            <a:fillRect/>
          </a:stretch>
        </p:blipFill>
        <p:spPr>
          <a:xfrm>
            <a:off x="1065350" y="2420100"/>
            <a:ext cx="6868875" cy="2044800"/>
          </a:xfrm>
          <a:prstGeom prst="rect">
            <a:avLst/>
          </a:prstGeom>
          <a:noFill/>
          <a:ln>
            <a:noFill/>
          </a:ln>
        </p:spPr>
      </p:pic>
      <p:sp>
        <p:nvSpPr>
          <p:cNvPr id="56" name="Google Shape;56;p13"/>
          <p:cNvSpPr txBox="1"/>
          <p:nvPr/>
        </p:nvSpPr>
        <p:spPr>
          <a:xfrm>
            <a:off x="6700500" y="4497300"/>
            <a:ext cx="24435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Times New Roman"/>
                <a:ea typeface="Times New Roman"/>
                <a:cs typeface="Times New Roman"/>
                <a:sym typeface="Times New Roman"/>
              </a:rPr>
              <a:t>Sixu Li</a:t>
            </a:r>
            <a:r>
              <a:rPr lang="en" sz="1200">
                <a:solidFill>
                  <a:schemeClr val="dk2"/>
                </a:solidFill>
                <a:latin typeface="Times New Roman"/>
                <a:ea typeface="Times New Roman"/>
                <a:cs typeface="Times New Roman"/>
                <a:sym typeface="Times New Roman"/>
              </a:rPr>
              <a:t>               </a:t>
            </a:r>
            <a:r>
              <a:rPr lang="en" sz="1200" u="sng">
                <a:solidFill>
                  <a:schemeClr val="hlink"/>
                </a:solidFill>
                <a:latin typeface="Times New Roman"/>
                <a:ea typeface="Times New Roman"/>
                <a:cs typeface="Times New Roman"/>
                <a:sym typeface="Times New Roman"/>
                <a:hlinkClick r:id="rId4"/>
              </a:rPr>
              <a:t>sxl2199@case.edu</a:t>
            </a:r>
            <a:endParaRPr sz="1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2"/>
                </a:solidFill>
                <a:latin typeface="Times New Roman"/>
                <a:ea typeface="Times New Roman"/>
                <a:cs typeface="Times New Roman"/>
                <a:sym typeface="Times New Roman"/>
              </a:rPr>
              <a:t>Mingjian Lu      </a:t>
            </a:r>
            <a:r>
              <a:rPr lang="en" sz="1200" u="sng">
                <a:solidFill>
                  <a:schemeClr val="hlink"/>
                </a:solidFill>
                <a:latin typeface="Times New Roman"/>
                <a:ea typeface="Times New Roman"/>
                <a:cs typeface="Times New Roman"/>
                <a:sym typeface="Times New Roman"/>
                <a:hlinkClick r:id="rId5"/>
              </a:rPr>
              <a:t>mxl1171@case.edu</a:t>
            </a:r>
            <a:endParaRPr sz="1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t>
            </a:r>
            <a:r>
              <a:rPr lang="en"/>
              <a:t>eature Maps of Image Generation Task</a:t>
            </a:r>
            <a:endParaRPr/>
          </a:p>
        </p:txBody>
      </p:sp>
      <p:pic>
        <p:nvPicPr>
          <p:cNvPr id="218" name="Google Shape;218;p22" title="input_block_0_ch2.png"/>
          <p:cNvPicPr preferRelativeResize="0"/>
          <p:nvPr/>
        </p:nvPicPr>
        <p:blipFill>
          <a:blip r:embed="rId3">
            <a:alphaModFix/>
          </a:blip>
          <a:stretch>
            <a:fillRect/>
          </a:stretch>
        </p:blipFill>
        <p:spPr>
          <a:xfrm>
            <a:off x="694225" y="3059150"/>
            <a:ext cx="1414125" cy="1060594"/>
          </a:xfrm>
          <a:prstGeom prst="rect">
            <a:avLst/>
          </a:prstGeom>
          <a:noFill/>
          <a:ln>
            <a:noFill/>
          </a:ln>
        </p:spPr>
      </p:pic>
      <p:pic>
        <p:nvPicPr>
          <p:cNvPr id="219" name="Google Shape;219;p22" title="input_block_2_ch2.png"/>
          <p:cNvPicPr preferRelativeResize="0"/>
          <p:nvPr/>
        </p:nvPicPr>
        <p:blipFill>
          <a:blip r:embed="rId4">
            <a:alphaModFix/>
          </a:blip>
          <a:stretch>
            <a:fillRect/>
          </a:stretch>
        </p:blipFill>
        <p:spPr>
          <a:xfrm>
            <a:off x="1877425" y="3059150"/>
            <a:ext cx="1414125" cy="1060596"/>
          </a:xfrm>
          <a:prstGeom prst="rect">
            <a:avLst/>
          </a:prstGeom>
          <a:noFill/>
          <a:ln>
            <a:noFill/>
          </a:ln>
        </p:spPr>
      </p:pic>
      <p:pic>
        <p:nvPicPr>
          <p:cNvPr id="220" name="Google Shape;220;p22" title="input_block_4_ch2.png"/>
          <p:cNvPicPr preferRelativeResize="0"/>
          <p:nvPr/>
        </p:nvPicPr>
        <p:blipFill>
          <a:blip r:embed="rId5">
            <a:alphaModFix/>
          </a:blip>
          <a:stretch>
            <a:fillRect/>
          </a:stretch>
        </p:blipFill>
        <p:spPr>
          <a:xfrm>
            <a:off x="3040873" y="3059150"/>
            <a:ext cx="1414125" cy="1060598"/>
          </a:xfrm>
          <a:prstGeom prst="rect">
            <a:avLst/>
          </a:prstGeom>
          <a:noFill/>
          <a:ln>
            <a:noFill/>
          </a:ln>
        </p:spPr>
      </p:pic>
      <p:pic>
        <p:nvPicPr>
          <p:cNvPr id="221" name="Google Shape;221;p22" title="middle_block_ch2.png"/>
          <p:cNvPicPr preferRelativeResize="0"/>
          <p:nvPr/>
        </p:nvPicPr>
        <p:blipFill>
          <a:blip r:embed="rId6">
            <a:alphaModFix/>
          </a:blip>
          <a:stretch>
            <a:fillRect/>
          </a:stretch>
        </p:blipFill>
        <p:spPr>
          <a:xfrm>
            <a:off x="4212150" y="3059150"/>
            <a:ext cx="1414125" cy="1060596"/>
          </a:xfrm>
          <a:prstGeom prst="rect">
            <a:avLst/>
          </a:prstGeom>
          <a:noFill/>
          <a:ln>
            <a:noFill/>
          </a:ln>
        </p:spPr>
      </p:pic>
      <p:sp>
        <p:nvSpPr>
          <p:cNvPr id="222" name="Google Shape;222;p22"/>
          <p:cNvSpPr txBox="1"/>
          <p:nvPr/>
        </p:nvSpPr>
        <p:spPr>
          <a:xfrm>
            <a:off x="-4300" y="3385625"/>
            <a:ext cx="794100" cy="33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Channel 2</a:t>
            </a:r>
            <a:endParaRPr sz="1000">
              <a:solidFill>
                <a:schemeClr val="dk2"/>
              </a:solidFill>
            </a:endParaRPr>
          </a:p>
        </p:txBody>
      </p:sp>
      <p:pic>
        <p:nvPicPr>
          <p:cNvPr id="223" name="Google Shape;223;p22" title="input_block_0_ch0.png"/>
          <p:cNvPicPr preferRelativeResize="0"/>
          <p:nvPr/>
        </p:nvPicPr>
        <p:blipFill>
          <a:blip r:embed="rId7">
            <a:alphaModFix/>
          </a:blip>
          <a:stretch>
            <a:fillRect/>
          </a:stretch>
        </p:blipFill>
        <p:spPr>
          <a:xfrm>
            <a:off x="684550" y="901075"/>
            <a:ext cx="1414150" cy="1060600"/>
          </a:xfrm>
          <a:prstGeom prst="rect">
            <a:avLst/>
          </a:prstGeom>
          <a:noFill/>
          <a:ln>
            <a:noFill/>
          </a:ln>
        </p:spPr>
      </p:pic>
      <p:pic>
        <p:nvPicPr>
          <p:cNvPr id="224" name="Google Shape;224;p22" title="input_block_2_ch0.png"/>
          <p:cNvPicPr preferRelativeResize="0"/>
          <p:nvPr/>
        </p:nvPicPr>
        <p:blipFill>
          <a:blip r:embed="rId8">
            <a:alphaModFix/>
          </a:blip>
          <a:stretch>
            <a:fillRect/>
          </a:stretch>
        </p:blipFill>
        <p:spPr>
          <a:xfrm>
            <a:off x="1867763" y="901075"/>
            <a:ext cx="1414147" cy="1060600"/>
          </a:xfrm>
          <a:prstGeom prst="rect">
            <a:avLst/>
          </a:prstGeom>
          <a:noFill/>
          <a:ln>
            <a:noFill/>
          </a:ln>
        </p:spPr>
      </p:pic>
      <p:pic>
        <p:nvPicPr>
          <p:cNvPr id="225" name="Google Shape;225;p22" title="input_block_4_ch0.png"/>
          <p:cNvPicPr preferRelativeResize="0"/>
          <p:nvPr/>
        </p:nvPicPr>
        <p:blipFill>
          <a:blip r:embed="rId9">
            <a:alphaModFix/>
          </a:blip>
          <a:stretch>
            <a:fillRect/>
          </a:stretch>
        </p:blipFill>
        <p:spPr>
          <a:xfrm>
            <a:off x="3028338" y="901073"/>
            <a:ext cx="1414150" cy="1060602"/>
          </a:xfrm>
          <a:prstGeom prst="rect">
            <a:avLst/>
          </a:prstGeom>
          <a:noFill/>
          <a:ln>
            <a:noFill/>
          </a:ln>
        </p:spPr>
      </p:pic>
      <p:pic>
        <p:nvPicPr>
          <p:cNvPr id="226" name="Google Shape;226;p22" title="middle_block_ch0.png"/>
          <p:cNvPicPr preferRelativeResize="0"/>
          <p:nvPr/>
        </p:nvPicPr>
        <p:blipFill>
          <a:blip r:embed="rId10">
            <a:alphaModFix/>
          </a:blip>
          <a:stretch>
            <a:fillRect/>
          </a:stretch>
        </p:blipFill>
        <p:spPr>
          <a:xfrm>
            <a:off x="4202488" y="901063"/>
            <a:ext cx="1414150" cy="1060624"/>
          </a:xfrm>
          <a:prstGeom prst="rect">
            <a:avLst/>
          </a:prstGeom>
          <a:noFill/>
          <a:ln>
            <a:noFill/>
          </a:ln>
        </p:spPr>
      </p:pic>
      <p:sp>
        <p:nvSpPr>
          <p:cNvPr id="227" name="Google Shape;227;p22"/>
          <p:cNvSpPr txBox="1"/>
          <p:nvPr/>
        </p:nvSpPr>
        <p:spPr>
          <a:xfrm>
            <a:off x="13950" y="1225700"/>
            <a:ext cx="794100" cy="33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Channel 0</a:t>
            </a:r>
            <a:endParaRPr sz="1000">
              <a:solidFill>
                <a:schemeClr val="dk2"/>
              </a:solidFill>
            </a:endParaRPr>
          </a:p>
        </p:txBody>
      </p:sp>
      <p:pic>
        <p:nvPicPr>
          <p:cNvPr id="228" name="Google Shape;228;p22" title="input_block_0_ch1.png"/>
          <p:cNvPicPr preferRelativeResize="0"/>
          <p:nvPr/>
        </p:nvPicPr>
        <p:blipFill>
          <a:blip r:embed="rId11">
            <a:alphaModFix/>
          </a:blip>
          <a:stretch>
            <a:fillRect/>
          </a:stretch>
        </p:blipFill>
        <p:spPr>
          <a:xfrm>
            <a:off x="698535" y="1961675"/>
            <a:ext cx="1414115" cy="1060600"/>
          </a:xfrm>
          <a:prstGeom prst="rect">
            <a:avLst/>
          </a:prstGeom>
          <a:noFill/>
          <a:ln>
            <a:noFill/>
          </a:ln>
        </p:spPr>
      </p:pic>
      <p:pic>
        <p:nvPicPr>
          <p:cNvPr id="229" name="Google Shape;229;p22" title="input_block_2_ch1.png"/>
          <p:cNvPicPr preferRelativeResize="0"/>
          <p:nvPr/>
        </p:nvPicPr>
        <p:blipFill>
          <a:blip r:embed="rId12">
            <a:alphaModFix/>
          </a:blip>
          <a:stretch>
            <a:fillRect/>
          </a:stretch>
        </p:blipFill>
        <p:spPr>
          <a:xfrm>
            <a:off x="1881720" y="1961673"/>
            <a:ext cx="1414125" cy="1060597"/>
          </a:xfrm>
          <a:prstGeom prst="rect">
            <a:avLst/>
          </a:prstGeom>
          <a:noFill/>
          <a:ln>
            <a:noFill/>
          </a:ln>
        </p:spPr>
      </p:pic>
      <p:pic>
        <p:nvPicPr>
          <p:cNvPr id="230" name="Google Shape;230;p22" title="input_block_4_ch1.png"/>
          <p:cNvPicPr preferRelativeResize="0"/>
          <p:nvPr/>
        </p:nvPicPr>
        <p:blipFill>
          <a:blip r:embed="rId13">
            <a:alphaModFix/>
          </a:blip>
          <a:stretch>
            <a:fillRect/>
          </a:stretch>
        </p:blipFill>
        <p:spPr>
          <a:xfrm>
            <a:off x="3042313" y="1961675"/>
            <a:ext cx="1414125" cy="1060608"/>
          </a:xfrm>
          <a:prstGeom prst="rect">
            <a:avLst/>
          </a:prstGeom>
          <a:noFill/>
          <a:ln>
            <a:noFill/>
          </a:ln>
        </p:spPr>
      </p:pic>
      <p:pic>
        <p:nvPicPr>
          <p:cNvPr id="231" name="Google Shape;231;p22" title="middle_block_ch1.png"/>
          <p:cNvPicPr preferRelativeResize="0"/>
          <p:nvPr/>
        </p:nvPicPr>
        <p:blipFill>
          <a:blip r:embed="rId14">
            <a:alphaModFix/>
          </a:blip>
          <a:stretch>
            <a:fillRect/>
          </a:stretch>
        </p:blipFill>
        <p:spPr>
          <a:xfrm>
            <a:off x="4216445" y="1961673"/>
            <a:ext cx="1414125" cy="1060597"/>
          </a:xfrm>
          <a:prstGeom prst="rect">
            <a:avLst/>
          </a:prstGeom>
          <a:noFill/>
          <a:ln>
            <a:noFill/>
          </a:ln>
        </p:spPr>
      </p:pic>
      <p:sp>
        <p:nvSpPr>
          <p:cNvPr id="232" name="Google Shape;232;p22"/>
          <p:cNvSpPr txBox="1"/>
          <p:nvPr/>
        </p:nvSpPr>
        <p:spPr>
          <a:xfrm>
            <a:off x="0" y="2325025"/>
            <a:ext cx="794100" cy="33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Channel 1</a:t>
            </a:r>
            <a:endParaRPr sz="1000">
              <a:solidFill>
                <a:schemeClr val="dk2"/>
              </a:solidFill>
            </a:endParaRPr>
          </a:p>
        </p:txBody>
      </p:sp>
      <p:pic>
        <p:nvPicPr>
          <p:cNvPr id="233" name="Google Shape;233;p22" title="output_block_15_ch0.png"/>
          <p:cNvPicPr preferRelativeResize="0"/>
          <p:nvPr/>
        </p:nvPicPr>
        <p:blipFill>
          <a:blip r:embed="rId15">
            <a:alphaModFix/>
          </a:blip>
          <a:stretch>
            <a:fillRect/>
          </a:stretch>
        </p:blipFill>
        <p:spPr>
          <a:xfrm>
            <a:off x="7720450" y="901063"/>
            <a:ext cx="1414150" cy="1060613"/>
          </a:xfrm>
          <a:prstGeom prst="rect">
            <a:avLst/>
          </a:prstGeom>
          <a:noFill/>
          <a:ln>
            <a:noFill/>
          </a:ln>
        </p:spPr>
      </p:pic>
      <p:pic>
        <p:nvPicPr>
          <p:cNvPr id="234" name="Google Shape;234;p22" title="output_block_13_ch0.png"/>
          <p:cNvPicPr preferRelativeResize="0"/>
          <p:nvPr/>
        </p:nvPicPr>
        <p:blipFill>
          <a:blip r:embed="rId16">
            <a:alphaModFix/>
          </a:blip>
          <a:stretch>
            <a:fillRect/>
          </a:stretch>
        </p:blipFill>
        <p:spPr>
          <a:xfrm>
            <a:off x="6537250" y="901063"/>
            <a:ext cx="1414150" cy="1060615"/>
          </a:xfrm>
          <a:prstGeom prst="rect">
            <a:avLst/>
          </a:prstGeom>
          <a:noFill/>
          <a:ln>
            <a:noFill/>
          </a:ln>
        </p:spPr>
      </p:pic>
      <p:pic>
        <p:nvPicPr>
          <p:cNvPr id="235" name="Google Shape;235;p22" title="output_block_11_ch0.png"/>
          <p:cNvPicPr preferRelativeResize="0"/>
          <p:nvPr/>
        </p:nvPicPr>
        <p:blipFill>
          <a:blip r:embed="rId17">
            <a:alphaModFix/>
          </a:blip>
          <a:stretch>
            <a:fillRect/>
          </a:stretch>
        </p:blipFill>
        <p:spPr>
          <a:xfrm>
            <a:off x="5374413" y="901075"/>
            <a:ext cx="1414125" cy="1060594"/>
          </a:xfrm>
          <a:prstGeom prst="rect">
            <a:avLst/>
          </a:prstGeom>
          <a:noFill/>
          <a:ln>
            <a:noFill/>
          </a:ln>
        </p:spPr>
      </p:pic>
      <p:pic>
        <p:nvPicPr>
          <p:cNvPr id="236" name="Google Shape;236;p22" title="output_block_11_ch1.png"/>
          <p:cNvPicPr preferRelativeResize="0"/>
          <p:nvPr/>
        </p:nvPicPr>
        <p:blipFill>
          <a:blip r:embed="rId18">
            <a:alphaModFix/>
          </a:blip>
          <a:stretch>
            <a:fillRect/>
          </a:stretch>
        </p:blipFill>
        <p:spPr>
          <a:xfrm>
            <a:off x="5386125" y="1961675"/>
            <a:ext cx="1414150" cy="1060613"/>
          </a:xfrm>
          <a:prstGeom prst="rect">
            <a:avLst/>
          </a:prstGeom>
          <a:noFill/>
          <a:ln>
            <a:noFill/>
          </a:ln>
        </p:spPr>
      </p:pic>
      <p:pic>
        <p:nvPicPr>
          <p:cNvPr id="237" name="Google Shape;237;p22" title="output_block_13_ch1.png"/>
          <p:cNvPicPr preferRelativeResize="0"/>
          <p:nvPr/>
        </p:nvPicPr>
        <p:blipFill>
          <a:blip r:embed="rId19">
            <a:alphaModFix/>
          </a:blip>
          <a:stretch>
            <a:fillRect/>
          </a:stretch>
        </p:blipFill>
        <p:spPr>
          <a:xfrm>
            <a:off x="6551175" y="1961675"/>
            <a:ext cx="1414150" cy="1060613"/>
          </a:xfrm>
          <a:prstGeom prst="rect">
            <a:avLst/>
          </a:prstGeom>
          <a:noFill/>
          <a:ln>
            <a:noFill/>
          </a:ln>
        </p:spPr>
      </p:pic>
      <p:pic>
        <p:nvPicPr>
          <p:cNvPr id="238" name="Google Shape;238;p22" title="output_block_15_ch1.png"/>
          <p:cNvPicPr preferRelativeResize="0"/>
          <p:nvPr/>
        </p:nvPicPr>
        <p:blipFill>
          <a:blip r:embed="rId20">
            <a:alphaModFix/>
          </a:blip>
          <a:stretch>
            <a:fillRect/>
          </a:stretch>
        </p:blipFill>
        <p:spPr>
          <a:xfrm>
            <a:off x="7729950" y="1961675"/>
            <a:ext cx="1414163" cy="1060625"/>
          </a:xfrm>
          <a:prstGeom prst="rect">
            <a:avLst/>
          </a:prstGeom>
          <a:noFill/>
          <a:ln>
            <a:noFill/>
          </a:ln>
        </p:spPr>
      </p:pic>
      <p:pic>
        <p:nvPicPr>
          <p:cNvPr id="239" name="Google Shape;239;p22" title="output_block_11_ch2.png"/>
          <p:cNvPicPr preferRelativeResize="0"/>
          <p:nvPr/>
        </p:nvPicPr>
        <p:blipFill>
          <a:blip r:embed="rId21">
            <a:alphaModFix/>
          </a:blip>
          <a:stretch>
            <a:fillRect/>
          </a:stretch>
        </p:blipFill>
        <p:spPr>
          <a:xfrm>
            <a:off x="5387525" y="3059137"/>
            <a:ext cx="1414170" cy="1060625"/>
          </a:xfrm>
          <a:prstGeom prst="rect">
            <a:avLst/>
          </a:prstGeom>
          <a:noFill/>
          <a:ln>
            <a:noFill/>
          </a:ln>
        </p:spPr>
      </p:pic>
      <p:pic>
        <p:nvPicPr>
          <p:cNvPr id="240" name="Google Shape;240;p22" title="output_block_13_ch2.png"/>
          <p:cNvPicPr preferRelativeResize="0"/>
          <p:nvPr/>
        </p:nvPicPr>
        <p:blipFill>
          <a:blip r:embed="rId22">
            <a:alphaModFix/>
          </a:blip>
          <a:stretch>
            <a:fillRect/>
          </a:stretch>
        </p:blipFill>
        <p:spPr>
          <a:xfrm>
            <a:off x="6512688" y="3040725"/>
            <a:ext cx="1463264" cy="1097450"/>
          </a:xfrm>
          <a:prstGeom prst="rect">
            <a:avLst/>
          </a:prstGeom>
          <a:noFill/>
          <a:ln>
            <a:noFill/>
          </a:ln>
        </p:spPr>
      </p:pic>
      <p:pic>
        <p:nvPicPr>
          <p:cNvPr id="241" name="Google Shape;241;p22" title="input_block_0_ch3.png"/>
          <p:cNvPicPr preferRelativeResize="0"/>
          <p:nvPr/>
        </p:nvPicPr>
        <p:blipFill>
          <a:blip r:embed="rId23">
            <a:alphaModFix/>
          </a:blip>
          <a:stretch>
            <a:fillRect/>
          </a:stretch>
        </p:blipFill>
        <p:spPr>
          <a:xfrm>
            <a:off x="694225" y="4082875"/>
            <a:ext cx="1414125" cy="1060597"/>
          </a:xfrm>
          <a:prstGeom prst="rect">
            <a:avLst/>
          </a:prstGeom>
          <a:noFill/>
          <a:ln>
            <a:noFill/>
          </a:ln>
        </p:spPr>
      </p:pic>
      <p:pic>
        <p:nvPicPr>
          <p:cNvPr id="242" name="Google Shape;242;p22" title="input_block_2_ch3.png"/>
          <p:cNvPicPr preferRelativeResize="0"/>
          <p:nvPr/>
        </p:nvPicPr>
        <p:blipFill>
          <a:blip r:embed="rId24">
            <a:alphaModFix/>
          </a:blip>
          <a:stretch>
            <a:fillRect/>
          </a:stretch>
        </p:blipFill>
        <p:spPr>
          <a:xfrm>
            <a:off x="1877425" y="4082879"/>
            <a:ext cx="1414125" cy="1060612"/>
          </a:xfrm>
          <a:prstGeom prst="rect">
            <a:avLst/>
          </a:prstGeom>
          <a:noFill/>
          <a:ln>
            <a:noFill/>
          </a:ln>
        </p:spPr>
      </p:pic>
      <p:pic>
        <p:nvPicPr>
          <p:cNvPr id="243" name="Google Shape;243;p22" title="input_block_4_ch3.png"/>
          <p:cNvPicPr preferRelativeResize="0"/>
          <p:nvPr/>
        </p:nvPicPr>
        <p:blipFill>
          <a:blip r:embed="rId25">
            <a:alphaModFix/>
          </a:blip>
          <a:stretch>
            <a:fillRect/>
          </a:stretch>
        </p:blipFill>
        <p:spPr>
          <a:xfrm>
            <a:off x="3040875" y="4082875"/>
            <a:ext cx="1414125" cy="1060591"/>
          </a:xfrm>
          <a:prstGeom prst="rect">
            <a:avLst/>
          </a:prstGeom>
          <a:noFill/>
          <a:ln>
            <a:noFill/>
          </a:ln>
        </p:spPr>
      </p:pic>
      <p:pic>
        <p:nvPicPr>
          <p:cNvPr id="244" name="Google Shape;244;p22" title="middle_block_ch3.png"/>
          <p:cNvPicPr preferRelativeResize="0"/>
          <p:nvPr/>
        </p:nvPicPr>
        <p:blipFill>
          <a:blip r:embed="rId26">
            <a:alphaModFix/>
          </a:blip>
          <a:stretch>
            <a:fillRect/>
          </a:stretch>
        </p:blipFill>
        <p:spPr>
          <a:xfrm>
            <a:off x="4212150" y="4082875"/>
            <a:ext cx="1414125" cy="1060596"/>
          </a:xfrm>
          <a:prstGeom prst="rect">
            <a:avLst/>
          </a:prstGeom>
          <a:noFill/>
          <a:ln>
            <a:noFill/>
          </a:ln>
        </p:spPr>
      </p:pic>
      <p:sp>
        <p:nvSpPr>
          <p:cNvPr id="245" name="Google Shape;245;p22"/>
          <p:cNvSpPr txBox="1"/>
          <p:nvPr/>
        </p:nvSpPr>
        <p:spPr>
          <a:xfrm>
            <a:off x="-4300" y="4446238"/>
            <a:ext cx="794100" cy="33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Channel 3</a:t>
            </a:r>
            <a:endParaRPr sz="1000">
              <a:solidFill>
                <a:schemeClr val="dk2"/>
              </a:solidFill>
            </a:endParaRPr>
          </a:p>
        </p:txBody>
      </p:sp>
      <p:pic>
        <p:nvPicPr>
          <p:cNvPr id="246" name="Google Shape;246;p22" title="output_block_15_ch2.png"/>
          <p:cNvPicPr preferRelativeResize="0"/>
          <p:nvPr/>
        </p:nvPicPr>
        <p:blipFill>
          <a:blip r:embed="rId27">
            <a:alphaModFix/>
          </a:blip>
          <a:stretch>
            <a:fillRect/>
          </a:stretch>
        </p:blipFill>
        <p:spPr>
          <a:xfrm>
            <a:off x="7720438" y="3059137"/>
            <a:ext cx="1414174" cy="1060625"/>
          </a:xfrm>
          <a:prstGeom prst="rect">
            <a:avLst/>
          </a:prstGeom>
          <a:noFill/>
          <a:ln>
            <a:noFill/>
          </a:ln>
        </p:spPr>
      </p:pic>
      <p:pic>
        <p:nvPicPr>
          <p:cNvPr id="247" name="Google Shape;247;p22" title="output_block_11_ch3.png"/>
          <p:cNvPicPr preferRelativeResize="0"/>
          <p:nvPr/>
        </p:nvPicPr>
        <p:blipFill>
          <a:blip r:embed="rId28">
            <a:alphaModFix/>
          </a:blip>
          <a:stretch>
            <a:fillRect/>
          </a:stretch>
        </p:blipFill>
        <p:spPr>
          <a:xfrm>
            <a:off x="5374388" y="4082863"/>
            <a:ext cx="1414174" cy="1060625"/>
          </a:xfrm>
          <a:prstGeom prst="rect">
            <a:avLst/>
          </a:prstGeom>
          <a:noFill/>
          <a:ln>
            <a:noFill/>
          </a:ln>
        </p:spPr>
      </p:pic>
      <p:pic>
        <p:nvPicPr>
          <p:cNvPr id="248" name="Google Shape;248;p22" title="output_block_13_ch3.png"/>
          <p:cNvPicPr preferRelativeResize="0"/>
          <p:nvPr/>
        </p:nvPicPr>
        <p:blipFill>
          <a:blip r:embed="rId29">
            <a:alphaModFix/>
          </a:blip>
          <a:stretch>
            <a:fillRect/>
          </a:stretch>
        </p:blipFill>
        <p:spPr>
          <a:xfrm>
            <a:off x="6537238" y="4082875"/>
            <a:ext cx="1414174" cy="1060643"/>
          </a:xfrm>
          <a:prstGeom prst="rect">
            <a:avLst/>
          </a:prstGeom>
          <a:noFill/>
          <a:ln>
            <a:noFill/>
          </a:ln>
        </p:spPr>
      </p:pic>
      <p:pic>
        <p:nvPicPr>
          <p:cNvPr id="249" name="Google Shape;249;p22" title="output_block_15_ch3.png"/>
          <p:cNvPicPr preferRelativeResize="0"/>
          <p:nvPr/>
        </p:nvPicPr>
        <p:blipFill>
          <a:blip r:embed="rId30">
            <a:alphaModFix/>
          </a:blip>
          <a:stretch>
            <a:fillRect/>
          </a:stretch>
        </p:blipFill>
        <p:spPr>
          <a:xfrm>
            <a:off x="7707950" y="4082900"/>
            <a:ext cx="1414133" cy="1060600"/>
          </a:xfrm>
          <a:prstGeom prst="rect">
            <a:avLst/>
          </a:prstGeom>
          <a:noFill/>
          <a:ln>
            <a:noFill/>
          </a:ln>
        </p:spPr>
      </p:pic>
      <p:sp>
        <p:nvSpPr>
          <p:cNvPr id="250" name="Google Shape;250;p22"/>
          <p:cNvSpPr txBox="1"/>
          <p:nvPr/>
        </p:nvSpPr>
        <p:spPr>
          <a:xfrm>
            <a:off x="924838" y="238325"/>
            <a:ext cx="9615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Input block 0</a:t>
            </a:r>
            <a:endParaRPr sz="1000">
              <a:solidFill>
                <a:schemeClr val="dk2"/>
              </a:solidFill>
            </a:endParaRPr>
          </a:p>
        </p:txBody>
      </p:sp>
      <p:sp>
        <p:nvSpPr>
          <p:cNvPr id="251" name="Google Shape;251;p22"/>
          <p:cNvSpPr txBox="1"/>
          <p:nvPr/>
        </p:nvSpPr>
        <p:spPr>
          <a:xfrm>
            <a:off x="2108025" y="238325"/>
            <a:ext cx="9615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Input block 2</a:t>
            </a:r>
            <a:endParaRPr sz="1000">
              <a:solidFill>
                <a:schemeClr val="dk2"/>
              </a:solidFill>
            </a:endParaRPr>
          </a:p>
        </p:txBody>
      </p:sp>
      <p:sp>
        <p:nvSpPr>
          <p:cNvPr id="252" name="Google Shape;252;p22"/>
          <p:cNvSpPr txBox="1"/>
          <p:nvPr/>
        </p:nvSpPr>
        <p:spPr>
          <a:xfrm>
            <a:off x="3254675" y="238325"/>
            <a:ext cx="9615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Input block 4</a:t>
            </a:r>
            <a:endParaRPr sz="1000">
              <a:solidFill>
                <a:schemeClr val="dk2"/>
              </a:solidFill>
            </a:endParaRPr>
          </a:p>
        </p:txBody>
      </p:sp>
      <p:sp>
        <p:nvSpPr>
          <p:cNvPr id="253" name="Google Shape;253;p22"/>
          <p:cNvSpPr txBox="1"/>
          <p:nvPr/>
        </p:nvSpPr>
        <p:spPr>
          <a:xfrm>
            <a:off x="4442763" y="238325"/>
            <a:ext cx="9615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Middle</a:t>
            </a:r>
            <a:r>
              <a:rPr lang="en" sz="1000">
                <a:solidFill>
                  <a:schemeClr val="dk2"/>
                </a:solidFill>
              </a:rPr>
              <a:t> block</a:t>
            </a:r>
            <a:endParaRPr sz="1000">
              <a:solidFill>
                <a:schemeClr val="dk2"/>
              </a:solidFill>
            </a:endParaRPr>
          </a:p>
        </p:txBody>
      </p:sp>
      <p:sp>
        <p:nvSpPr>
          <p:cNvPr id="254" name="Google Shape;254;p22"/>
          <p:cNvSpPr txBox="1"/>
          <p:nvPr/>
        </p:nvSpPr>
        <p:spPr>
          <a:xfrm>
            <a:off x="5584488" y="238325"/>
            <a:ext cx="9615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2"/>
                </a:solidFill>
              </a:rPr>
              <a:t>Output</a:t>
            </a:r>
            <a:r>
              <a:rPr lang="en" sz="900">
                <a:solidFill>
                  <a:schemeClr val="dk2"/>
                </a:solidFill>
              </a:rPr>
              <a:t> block 11</a:t>
            </a:r>
            <a:endParaRPr sz="900">
              <a:solidFill>
                <a:schemeClr val="dk2"/>
              </a:solidFill>
            </a:endParaRPr>
          </a:p>
        </p:txBody>
      </p:sp>
      <p:sp>
        <p:nvSpPr>
          <p:cNvPr id="255" name="Google Shape;255;p22"/>
          <p:cNvSpPr txBox="1"/>
          <p:nvPr/>
        </p:nvSpPr>
        <p:spPr>
          <a:xfrm>
            <a:off x="6726213" y="238325"/>
            <a:ext cx="9615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2"/>
                </a:solidFill>
              </a:rPr>
              <a:t>Output block 13</a:t>
            </a:r>
            <a:endParaRPr sz="900">
              <a:solidFill>
                <a:schemeClr val="dk2"/>
              </a:solidFill>
            </a:endParaRPr>
          </a:p>
        </p:txBody>
      </p:sp>
      <p:sp>
        <p:nvSpPr>
          <p:cNvPr id="256" name="Google Shape;256;p22"/>
          <p:cNvSpPr txBox="1"/>
          <p:nvPr/>
        </p:nvSpPr>
        <p:spPr>
          <a:xfrm>
            <a:off x="7960688" y="238325"/>
            <a:ext cx="9615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2"/>
                </a:solidFill>
              </a:rPr>
              <a:t>Output block 15</a:t>
            </a:r>
            <a:endParaRPr sz="9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Findings</a:t>
            </a:r>
            <a:endParaRPr/>
          </a:p>
        </p:txBody>
      </p:sp>
      <p:sp>
        <p:nvSpPr>
          <p:cNvPr id="262" name="Google Shape;262;p23"/>
          <p:cNvSpPr txBox="1"/>
          <p:nvPr>
            <p:ph idx="1" type="body"/>
          </p:nvPr>
        </p:nvSpPr>
        <p:spPr>
          <a:xfrm>
            <a:off x="311700" y="1106424"/>
            <a:ext cx="8520600" cy="2937000"/>
          </a:xfrm>
          <a:prstGeom prst="rect">
            <a:avLst/>
          </a:prstGeom>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T</a:t>
            </a:r>
            <a:r>
              <a:rPr lang="en"/>
              <a:t>hrough Visualizing the Intermediate Sampling Steps, we found that the general outline and structure of the image are determined in early stages.</a:t>
            </a:r>
            <a:endParaRPr/>
          </a:p>
          <a:p>
            <a:pPr indent="-342900" lvl="0" marL="457200" rtl="0" algn="l">
              <a:lnSpc>
                <a:spcPct val="115000"/>
              </a:lnSpc>
              <a:spcBef>
                <a:spcPts val="0"/>
              </a:spcBef>
              <a:spcAft>
                <a:spcPts val="0"/>
              </a:spcAft>
              <a:buSzPts val="1800"/>
              <a:buChar char="●"/>
            </a:pPr>
            <a:r>
              <a:rPr lang="en"/>
              <a:t>We found that diffusion models capture a wide range of characteristics instead of just focusing only on a small set of highly discriminative attributes.</a:t>
            </a:r>
            <a:endParaRPr/>
          </a:p>
          <a:p>
            <a:pPr indent="-317500" lvl="1" marL="914400" rtl="0" algn="l">
              <a:lnSpc>
                <a:spcPct val="115000"/>
              </a:lnSpc>
              <a:spcBef>
                <a:spcPts val="0"/>
              </a:spcBef>
              <a:spcAft>
                <a:spcPts val="0"/>
              </a:spcAft>
              <a:buSzPts val="1400"/>
              <a:buChar char="○"/>
            </a:pPr>
            <a:r>
              <a:rPr lang="en"/>
              <a:t>Obviously, the feature maps of diffusion models are quite different from the segmentation task U-Net. </a:t>
            </a:r>
            <a:endParaRPr/>
          </a:p>
          <a:p>
            <a:pPr indent="-317500" lvl="1" marL="914400" rtl="0" algn="l">
              <a:lnSpc>
                <a:spcPct val="115000"/>
              </a:lnSpc>
              <a:spcBef>
                <a:spcPts val="0"/>
              </a:spcBef>
              <a:spcAft>
                <a:spcPts val="0"/>
              </a:spcAft>
              <a:buSzPts val="1400"/>
              <a:buChar char="○"/>
            </a:pPr>
            <a:r>
              <a:rPr lang="en"/>
              <a:t>We cannot intuitively see the outline of the image as in the image segmentation tasks.</a:t>
            </a:r>
            <a:endParaRPr/>
          </a:p>
          <a:p>
            <a:pPr indent="-317500" lvl="1" marL="914400" rtl="0" algn="l">
              <a:lnSpc>
                <a:spcPct val="115000"/>
              </a:lnSpc>
              <a:spcBef>
                <a:spcPts val="0"/>
              </a:spcBef>
              <a:spcAft>
                <a:spcPts val="0"/>
              </a:spcAft>
              <a:buSzPts val="1400"/>
              <a:buChar char="○"/>
            </a:pPr>
            <a:r>
              <a:rPr lang="en"/>
              <a:t>For feature maps, we can see that the model pays attention to every part of the image, because almost every small area has been "lit up".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4"/>
          <p:cNvSpPr txBox="1"/>
          <p:nvPr>
            <p:ph type="title"/>
          </p:nvPr>
        </p:nvSpPr>
        <p:spPr>
          <a:xfrm>
            <a:off x="49350" y="28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Ablation Study of IDDPM on image </a:t>
            </a:r>
            <a:r>
              <a:rPr lang="en"/>
              <a:t>generation</a:t>
            </a:r>
            <a:r>
              <a:rPr lang="en"/>
              <a:t> tasks  </a:t>
            </a:r>
            <a:endParaRPr/>
          </a:p>
        </p:txBody>
      </p:sp>
      <p:sp>
        <p:nvSpPr>
          <p:cNvPr id="268" name="Google Shape;268;p24"/>
          <p:cNvSpPr txBox="1"/>
          <p:nvPr>
            <p:ph idx="1" type="body"/>
          </p:nvPr>
        </p:nvSpPr>
        <p:spPr>
          <a:xfrm>
            <a:off x="105000" y="764825"/>
            <a:ext cx="3942300" cy="39654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b="1" lang="en" sz="1000">
                <a:solidFill>
                  <a:schemeClr val="dk1"/>
                </a:solidFill>
              </a:rPr>
              <a:t>strategy:Controlled Architecture Variations</a:t>
            </a:r>
            <a:endParaRPr b="1" sz="1000">
              <a:solidFill>
                <a:schemeClr val="dk1"/>
              </a:solidFill>
            </a:endParaRPr>
          </a:p>
          <a:p>
            <a:pPr indent="0" lvl="0" marL="0" rtl="0" algn="l">
              <a:spcBef>
                <a:spcPts val="1200"/>
              </a:spcBef>
              <a:spcAft>
                <a:spcPts val="0"/>
              </a:spcAft>
              <a:buNone/>
            </a:pPr>
            <a:r>
              <a:rPr lang="en" sz="1000">
                <a:solidFill>
                  <a:schemeClr val="dk1"/>
                </a:solidFill>
              </a:rPr>
              <a:t>Dataset:CIFAR-10</a:t>
            </a:r>
            <a:endParaRPr sz="1000">
              <a:solidFill>
                <a:schemeClr val="dk1"/>
              </a:solidFill>
            </a:endParaRPr>
          </a:p>
          <a:p>
            <a:pPr indent="-292100" lvl="1" marL="914400" rtl="0" algn="l">
              <a:spcBef>
                <a:spcPts val="1200"/>
              </a:spcBef>
              <a:spcAft>
                <a:spcPts val="0"/>
              </a:spcAft>
              <a:buClr>
                <a:schemeClr val="dk1"/>
              </a:buClr>
              <a:buSzPts val="1000"/>
              <a:buChar char="○"/>
            </a:pPr>
            <a:r>
              <a:rPr b="1" lang="en" sz="1000">
                <a:solidFill>
                  <a:schemeClr val="dk1"/>
                </a:solidFill>
              </a:rPr>
              <a:t>Width (channels_32 vs. channels_64):</a:t>
            </a:r>
            <a:br>
              <a:rPr b="1" lang="en" sz="1000">
                <a:solidFill>
                  <a:schemeClr val="dk1"/>
                </a:solidFill>
              </a:rPr>
            </a:br>
            <a:endParaRPr b="1" sz="1000">
              <a:solidFill>
                <a:schemeClr val="dk1"/>
              </a:solidFill>
            </a:endParaRPr>
          </a:p>
          <a:p>
            <a:pPr indent="-292100" lvl="2" marL="1371600" rtl="0" algn="l">
              <a:spcBef>
                <a:spcPts val="0"/>
              </a:spcBef>
              <a:spcAft>
                <a:spcPts val="0"/>
              </a:spcAft>
              <a:buClr>
                <a:schemeClr val="dk1"/>
              </a:buClr>
              <a:buSzPts val="1000"/>
              <a:buChar char="■"/>
            </a:pPr>
            <a:r>
              <a:rPr lang="en" sz="1000">
                <a:solidFill>
                  <a:schemeClr val="dk1"/>
                </a:solidFill>
              </a:rPr>
              <a:t>Tests how the number of feature maps affects capacity to represent fine details.</a:t>
            </a:r>
            <a:endParaRPr sz="1000">
              <a:solidFill>
                <a:schemeClr val="dk1"/>
              </a:solidFill>
            </a:endParaRPr>
          </a:p>
          <a:p>
            <a:pPr indent="-292100" lvl="2" marL="1371600" rtl="0" algn="l">
              <a:spcBef>
                <a:spcPts val="0"/>
              </a:spcBef>
              <a:spcAft>
                <a:spcPts val="0"/>
              </a:spcAft>
              <a:buClr>
                <a:schemeClr val="dk1"/>
              </a:buClr>
              <a:buSzPts val="1000"/>
              <a:buChar char="■"/>
            </a:pPr>
            <a:r>
              <a:rPr lang="en" sz="1000">
                <a:solidFill>
                  <a:schemeClr val="dk1"/>
                </a:solidFill>
              </a:rPr>
              <a:t>Fewer channels ⇒ lighter model, faster iteration; more channels ⇒ richer features.</a:t>
            </a:r>
            <a:endParaRPr sz="1000">
              <a:solidFill>
                <a:schemeClr val="dk1"/>
              </a:solidFill>
            </a:endParaRPr>
          </a:p>
          <a:p>
            <a:pPr indent="-292100" lvl="1" marL="914400" rtl="0" algn="l">
              <a:spcBef>
                <a:spcPts val="0"/>
              </a:spcBef>
              <a:spcAft>
                <a:spcPts val="0"/>
              </a:spcAft>
              <a:buClr>
                <a:schemeClr val="dk1"/>
              </a:buClr>
              <a:buSzPts val="1000"/>
              <a:buChar char="○"/>
            </a:pPr>
            <a:r>
              <a:rPr b="1" lang="en" sz="1000">
                <a:solidFill>
                  <a:schemeClr val="dk1"/>
                </a:solidFill>
              </a:rPr>
              <a:t>Depth (res_blocks_0 vs. res_blocks_1):</a:t>
            </a:r>
            <a:br>
              <a:rPr b="1" lang="en" sz="1000">
                <a:solidFill>
                  <a:schemeClr val="dk1"/>
                </a:solidFill>
              </a:rPr>
            </a:br>
            <a:endParaRPr b="1" sz="800">
              <a:solidFill>
                <a:schemeClr val="dk1"/>
              </a:solidFill>
            </a:endParaRPr>
          </a:p>
          <a:p>
            <a:pPr indent="-292100" lvl="2" marL="1371600" rtl="0" algn="l">
              <a:spcBef>
                <a:spcPts val="0"/>
              </a:spcBef>
              <a:spcAft>
                <a:spcPts val="0"/>
              </a:spcAft>
              <a:buClr>
                <a:schemeClr val="dk1"/>
              </a:buClr>
              <a:buSzPts val="1000"/>
              <a:buChar char="■"/>
            </a:pPr>
            <a:r>
              <a:rPr lang="en" sz="1000">
                <a:solidFill>
                  <a:schemeClr val="dk1"/>
                </a:solidFill>
              </a:rPr>
              <a:t>Compares a shallow vs. deeper residual path.</a:t>
            </a:r>
            <a:endParaRPr sz="1000">
              <a:solidFill>
                <a:schemeClr val="dk1"/>
              </a:solidFill>
            </a:endParaRPr>
          </a:p>
          <a:p>
            <a:pPr indent="-292100" lvl="2" marL="1371600" rtl="0" algn="l">
              <a:spcBef>
                <a:spcPts val="0"/>
              </a:spcBef>
              <a:spcAft>
                <a:spcPts val="0"/>
              </a:spcAft>
              <a:buClr>
                <a:schemeClr val="dk1"/>
              </a:buClr>
              <a:buSzPts val="1000"/>
              <a:buChar char="■"/>
            </a:pPr>
            <a:r>
              <a:rPr lang="en" sz="1000">
                <a:solidFill>
                  <a:schemeClr val="dk1"/>
                </a:solidFill>
              </a:rPr>
              <a:t>Additional block increases receptive field and non‑linearity at the cost of extra parameters.</a:t>
            </a:r>
            <a:endParaRPr sz="1000">
              <a:solidFill>
                <a:schemeClr val="dk1"/>
              </a:solidFill>
            </a:endParaRPr>
          </a:p>
          <a:p>
            <a:pPr indent="-292100" lvl="1" marL="914400" rtl="0" algn="l">
              <a:spcBef>
                <a:spcPts val="0"/>
              </a:spcBef>
              <a:spcAft>
                <a:spcPts val="0"/>
              </a:spcAft>
              <a:buClr>
                <a:schemeClr val="dk1"/>
              </a:buClr>
              <a:buSzPts val="1000"/>
              <a:buChar char="○"/>
            </a:pPr>
            <a:r>
              <a:rPr b="1" lang="en" sz="1000">
                <a:solidFill>
                  <a:schemeClr val="dk1"/>
                </a:solidFill>
              </a:rPr>
              <a:t>Attention (with vs. without):</a:t>
            </a:r>
            <a:endParaRPr b="1" sz="1000">
              <a:solidFill>
                <a:schemeClr val="dk1"/>
              </a:solidFill>
            </a:endParaRPr>
          </a:p>
          <a:p>
            <a:pPr indent="-292100" lvl="2" marL="1371600" rtl="0" algn="l">
              <a:spcBef>
                <a:spcPts val="0"/>
              </a:spcBef>
              <a:spcAft>
                <a:spcPts val="0"/>
              </a:spcAft>
              <a:buClr>
                <a:schemeClr val="dk1"/>
              </a:buClr>
              <a:buSzPts val="1000"/>
              <a:buChar char="■"/>
            </a:pPr>
            <a:r>
              <a:rPr lang="en" sz="1000">
                <a:solidFill>
                  <a:schemeClr val="dk1"/>
                </a:solidFill>
              </a:rPr>
              <a:t>Evaluates the role of self‑attention in capturing long‐range dependencies.</a:t>
            </a:r>
            <a:endParaRPr sz="1000">
              <a:solidFill>
                <a:schemeClr val="dk1"/>
              </a:solidFill>
            </a:endParaRPr>
          </a:p>
          <a:p>
            <a:pPr indent="-292100" lvl="2" marL="1371600" rtl="0" algn="l">
              <a:spcBef>
                <a:spcPts val="0"/>
              </a:spcBef>
              <a:spcAft>
                <a:spcPts val="0"/>
              </a:spcAft>
              <a:buClr>
                <a:schemeClr val="dk1"/>
              </a:buClr>
              <a:buSzPts val="1000"/>
              <a:buChar char="■"/>
            </a:pPr>
            <a:r>
              <a:rPr lang="en" sz="1000">
                <a:solidFill>
                  <a:schemeClr val="dk1"/>
                </a:solidFill>
              </a:rPr>
              <a:t>Attention modules can reweight spatial features for complex textures.</a:t>
            </a:r>
            <a:endParaRPr sz="1000"/>
          </a:p>
        </p:txBody>
      </p:sp>
      <p:cxnSp>
        <p:nvCxnSpPr>
          <p:cNvPr id="269" name="Google Shape;269;p24"/>
          <p:cNvCxnSpPr>
            <a:stCxn id="270" idx="3"/>
            <a:endCxn id="271" idx="1"/>
          </p:cNvCxnSpPr>
          <p:nvPr/>
        </p:nvCxnSpPr>
        <p:spPr>
          <a:xfrm>
            <a:off x="6274345" y="3658066"/>
            <a:ext cx="642600" cy="0"/>
          </a:xfrm>
          <a:prstGeom prst="straightConnector1">
            <a:avLst/>
          </a:prstGeom>
          <a:noFill/>
          <a:ln cap="flat" cmpd="sng" w="9525">
            <a:solidFill>
              <a:schemeClr val="dk2"/>
            </a:solidFill>
            <a:prstDash val="solid"/>
            <a:round/>
            <a:headEnd len="med" w="med" type="none"/>
            <a:tailEnd len="med" w="med" type="triangle"/>
          </a:ln>
        </p:spPr>
      </p:cxnSp>
      <p:sp>
        <p:nvSpPr>
          <p:cNvPr id="272" name="Google Shape;272;p24"/>
          <p:cNvSpPr/>
          <p:nvPr/>
        </p:nvSpPr>
        <p:spPr>
          <a:xfrm>
            <a:off x="5569706" y="3082668"/>
            <a:ext cx="126300" cy="273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p24"/>
          <p:cNvSpPr/>
          <p:nvPr/>
        </p:nvSpPr>
        <p:spPr>
          <a:xfrm rot="10800000">
            <a:off x="7501286" y="3082726"/>
            <a:ext cx="126300" cy="273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74" name="Google Shape;274;p24"/>
          <p:cNvGrpSpPr/>
          <p:nvPr/>
        </p:nvGrpSpPr>
        <p:grpSpPr>
          <a:xfrm>
            <a:off x="4047225" y="955658"/>
            <a:ext cx="5096949" cy="3746832"/>
            <a:chOff x="-75" y="1104113"/>
            <a:chExt cx="9144150" cy="3598225"/>
          </a:xfrm>
        </p:grpSpPr>
        <p:sp>
          <p:nvSpPr>
            <p:cNvPr id="275" name="Google Shape;275;p24"/>
            <p:cNvSpPr/>
            <p:nvPr/>
          </p:nvSpPr>
          <p:spPr>
            <a:xfrm>
              <a:off x="415250" y="1663375"/>
              <a:ext cx="226800" cy="263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76" name="Google Shape;276;p24"/>
            <p:cNvGrpSpPr/>
            <p:nvPr/>
          </p:nvGrpSpPr>
          <p:grpSpPr>
            <a:xfrm>
              <a:off x="-75" y="1104113"/>
              <a:ext cx="9144150" cy="3598225"/>
              <a:chOff x="0" y="702650"/>
              <a:chExt cx="9144150" cy="3598225"/>
            </a:xfrm>
          </p:grpSpPr>
          <p:sp>
            <p:nvSpPr>
              <p:cNvPr id="277" name="Google Shape;277;p24"/>
              <p:cNvSpPr/>
              <p:nvPr/>
            </p:nvSpPr>
            <p:spPr>
              <a:xfrm>
                <a:off x="536850" y="1523800"/>
                <a:ext cx="1152900" cy="572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ResBlock × 2</a:t>
                </a:r>
                <a:endParaRPr sz="1100"/>
              </a:p>
            </p:txBody>
          </p:sp>
          <p:sp>
            <p:nvSpPr>
              <p:cNvPr id="278" name="Google Shape;278;p24"/>
              <p:cNvSpPr/>
              <p:nvPr/>
            </p:nvSpPr>
            <p:spPr>
              <a:xfrm>
                <a:off x="1689750" y="2285400"/>
                <a:ext cx="1152900" cy="5727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a:p>
                <a:pPr indent="0" lvl="0" marL="0" rtl="0" algn="ctr">
                  <a:spcBef>
                    <a:spcPts val="0"/>
                  </a:spcBef>
                  <a:spcAft>
                    <a:spcPts val="0"/>
                  </a:spcAft>
                  <a:buNone/>
                </a:pPr>
                <a:r>
                  <a:rPr lang="en" sz="1100"/>
                  <a:t>Attention Block</a:t>
                </a:r>
                <a:endParaRPr sz="1100"/>
              </a:p>
            </p:txBody>
          </p:sp>
          <p:sp>
            <p:nvSpPr>
              <p:cNvPr id="270" name="Google Shape;270;p24"/>
              <p:cNvSpPr/>
              <p:nvPr/>
            </p:nvSpPr>
            <p:spPr>
              <a:xfrm>
                <a:off x="2842650" y="3011525"/>
                <a:ext cx="1152900" cy="572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ResBlock </a:t>
                </a:r>
                <a:r>
                  <a:rPr lang="en" sz="1100">
                    <a:solidFill>
                      <a:schemeClr val="dk1"/>
                    </a:solidFill>
                  </a:rPr>
                  <a:t>×</a:t>
                </a:r>
                <a:r>
                  <a:rPr lang="en" sz="1100"/>
                  <a:t> 2</a:t>
                </a:r>
                <a:endParaRPr sz="1100"/>
              </a:p>
            </p:txBody>
          </p:sp>
          <p:sp>
            <p:nvSpPr>
              <p:cNvPr id="279" name="Google Shape;279;p24"/>
              <p:cNvSpPr/>
              <p:nvPr/>
            </p:nvSpPr>
            <p:spPr>
              <a:xfrm>
                <a:off x="3995550" y="3728175"/>
                <a:ext cx="1152900" cy="5727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a:p>
                <a:pPr indent="0" lvl="0" marL="0" rtl="0" algn="ctr">
                  <a:spcBef>
                    <a:spcPts val="0"/>
                  </a:spcBef>
                  <a:spcAft>
                    <a:spcPts val="0"/>
                  </a:spcAft>
                  <a:buNone/>
                </a:pPr>
                <a:r>
                  <a:rPr lang="en" sz="1100"/>
                  <a:t>Attention Block</a:t>
                </a:r>
                <a:endParaRPr sz="1100"/>
              </a:p>
              <a:p>
                <a:pPr indent="0" lvl="0" marL="0" rtl="0" algn="ctr">
                  <a:spcBef>
                    <a:spcPts val="0"/>
                  </a:spcBef>
                  <a:spcAft>
                    <a:spcPts val="0"/>
                  </a:spcAft>
                  <a:buNone/>
                </a:pPr>
                <a:r>
                  <a:t/>
                </a:r>
                <a:endParaRPr sz="1100"/>
              </a:p>
            </p:txBody>
          </p:sp>
          <p:sp>
            <p:nvSpPr>
              <p:cNvPr id="280" name="Google Shape;280;p24"/>
              <p:cNvSpPr/>
              <p:nvPr/>
            </p:nvSpPr>
            <p:spPr>
              <a:xfrm>
                <a:off x="6301350" y="2285400"/>
                <a:ext cx="1152900" cy="5727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a:p>
                <a:pPr indent="0" lvl="0" marL="0" rtl="0" algn="ctr">
                  <a:spcBef>
                    <a:spcPts val="0"/>
                  </a:spcBef>
                  <a:spcAft>
                    <a:spcPts val="0"/>
                  </a:spcAft>
                  <a:buNone/>
                </a:pPr>
                <a:r>
                  <a:rPr lang="en" sz="1100"/>
                  <a:t>Attention Block</a:t>
                </a:r>
                <a:endParaRPr sz="1100"/>
              </a:p>
            </p:txBody>
          </p:sp>
          <p:sp>
            <p:nvSpPr>
              <p:cNvPr id="271" name="Google Shape;271;p24"/>
              <p:cNvSpPr/>
              <p:nvPr/>
            </p:nvSpPr>
            <p:spPr>
              <a:xfrm>
                <a:off x="5148450" y="3011525"/>
                <a:ext cx="1152900" cy="572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ResBlock </a:t>
                </a:r>
                <a:r>
                  <a:rPr lang="en" sz="1100">
                    <a:solidFill>
                      <a:schemeClr val="dk1"/>
                    </a:solidFill>
                  </a:rPr>
                  <a:t>×</a:t>
                </a:r>
                <a:r>
                  <a:rPr lang="en" sz="1100"/>
                  <a:t> 2</a:t>
                </a:r>
                <a:endParaRPr sz="1100"/>
              </a:p>
            </p:txBody>
          </p:sp>
          <p:sp>
            <p:nvSpPr>
              <p:cNvPr id="281" name="Google Shape;281;p24"/>
              <p:cNvSpPr/>
              <p:nvPr/>
            </p:nvSpPr>
            <p:spPr>
              <a:xfrm>
                <a:off x="7454250" y="1523800"/>
                <a:ext cx="1152900" cy="572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ResBlock </a:t>
                </a:r>
                <a:r>
                  <a:rPr lang="en" sz="1100">
                    <a:solidFill>
                      <a:schemeClr val="dk1"/>
                    </a:solidFill>
                  </a:rPr>
                  <a:t>×</a:t>
                </a:r>
                <a:r>
                  <a:rPr lang="en" sz="1100"/>
                  <a:t> 2</a:t>
                </a:r>
                <a:endParaRPr sz="1100"/>
              </a:p>
            </p:txBody>
          </p:sp>
          <p:cxnSp>
            <p:nvCxnSpPr>
              <p:cNvPr id="282" name="Google Shape;282;p24"/>
              <p:cNvCxnSpPr>
                <a:stCxn id="277" idx="3"/>
                <a:endCxn id="281" idx="1"/>
              </p:cNvCxnSpPr>
              <p:nvPr/>
            </p:nvCxnSpPr>
            <p:spPr>
              <a:xfrm>
                <a:off x="1689750" y="1810150"/>
                <a:ext cx="5764500" cy="0"/>
              </a:xfrm>
              <a:prstGeom prst="straightConnector1">
                <a:avLst/>
              </a:prstGeom>
              <a:noFill/>
              <a:ln cap="flat" cmpd="sng" w="9525">
                <a:solidFill>
                  <a:schemeClr val="dk2"/>
                </a:solidFill>
                <a:prstDash val="solid"/>
                <a:round/>
                <a:headEnd len="med" w="med" type="none"/>
                <a:tailEnd len="med" w="med" type="triangle"/>
              </a:ln>
            </p:spPr>
          </p:cxnSp>
          <p:cxnSp>
            <p:nvCxnSpPr>
              <p:cNvPr id="283" name="Google Shape;283;p24"/>
              <p:cNvCxnSpPr>
                <a:stCxn id="278" idx="3"/>
                <a:endCxn id="280" idx="1"/>
              </p:cNvCxnSpPr>
              <p:nvPr/>
            </p:nvCxnSpPr>
            <p:spPr>
              <a:xfrm>
                <a:off x="2842650" y="2571750"/>
                <a:ext cx="3458700" cy="0"/>
              </a:xfrm>
              <a:prstGeom prst="straightConnector1">
                <a:avLst/>
              </a:prstGeom>
              <a:noFill/>
              <a:ln cap="flat" cmpd="sng" w="9525">
                <a:solidFill>
                  <a:schemeClr val="dk2"/>
                </a:solidFill>
                <a:prstDash val="solid"/>
                <a:round/>
                <a:headEnd len="med" w="med" type="none"/>
                <a:tailEnd len="med" w="med" type="triangle"/>
              </a:ln>
            </p:spPr>
          </p:cxnSp>
          <p:sp>
            <p:nvSpPr>
              <p:cNvPr id="284" name="Google Shape;284;p24"/>
              <p:cNvSpPr/>
              <p:nvPr/>
            </p:nvSpPr>
            <p:spPr>
              <a:xfrm>
                <a:off x="1588325" y="2022300"/>
                <a:ext cx="226800" cy="263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24"/>
              <p:cNvSpPr/>
              <p:nvPr/>
            </p:nvSpPr>
            <p:spPr>
              <a:xfrm>
                <a:off x="3874350" y="3465075"/>
                <a:ext cx="226800" cy="263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 name="Google Shape;286;p24"/>
              <p:cNvSpPr/>
              <p:nvPr/>
            </p:nvSpPr>
            <p:spPr>
              <a:xfrm rot="10800000">
                <a:off x="5044550" y="3584225"/>
                <a:ext cx="226800" cy="263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24"/>
              <p:cNvSpPr/>
              <p:nvPr/>
            </p:nvSpPr>
            <p:spPr>
              <a:xfrm rot="10800000">
                <a:off x="7348675" y="2096500"/>
                <a:ext cx="226800" cy="263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 name="Google Shape;288;p24"/>
              <p:cNvSpPr txBox="1"/>
              <p:nvPr/>
            </p:nvSpPr>
            <p:spPr>
              <a:xfrm>
                <a:off x="3831750" y="1582525"/>
                <a:ext cx="14805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Skip connection</a:t>
                </a:r>
                <a:endParaRPr sz="1200">
                  <a:solidFill>
                    <a:schemeClr val="dk2"/>
                  </a:solidFill>
                </a:endParaRPr>
              </a:p>
            </p:txBody>
          </p:sp>
          <p:sp>
            <p:nvSpPr>
              <p:cNvPr id="289" name="Google Shape;289;p24"/>
              <p:cNvSpPr txBox="1"/>
              <p:nvPr/>
            </p:nvSpPr>
            <p:spPr>
              <a:xfrm>
                <a:off x="3831750" y="2359600"/>
                <a:ext cx="14805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Skip connection</a:t>
                </a:r>
                <a:endParaRPr sz="1200">
                  <a:solidFill>
                    <a:schemeClr val="dk2"/>
                  </a:solidFill>
                </a:endParaRPr>
              </a:p>
            </p:txBody>
          </p:sp>
          <p:sp>
            <p:nvSpPr>
              <p:cNvPr id="290" name="Google Shape;290;p24"/>
              <p:cNvSpPr txBox="1"/>
              <p:nvPr/>
            </p:nvSpPr>
            <p:spPr>
              <a:xfrm>
                <a:off x="3831750" y="3043888"/>
                <a:ext cx="14805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Skip connection</a:t>
                </a:r>
                <a:endParaRPr sz="1100">
                  <a:solidFill>
                    <a:schemeClr val="dk2"/>
                  </a:solidFill>
                </a:endParaRPr>
              </a:p>
            </p:txBody>
          </p:sp>
          <p:sp>
            <p:nvSpPr>
              <p:cNvPr id="291" name="Google Shape;291;p24"/>
              <p:cNvSpPr/>
              <p:nvPr/>
            </p:nvSpPr>
            <p:spPr>
              <a:xfrm>
                <a:off x="0" y="702650"/>
                <a:ext cx="537000" cy="5709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a:t>
                </a:r>
                <a:r>
                  <a:rPr lang="en" sz="1100"/>
                  <a:t>o</a:t>
                </a:r>
                <a:r>
                  <a:rPr lang="en" sz="1100"/>
                  <a:t>nv</a:t>
                </a:r>
                <a:endParaRPr sz="1100"/>
              </a:p>
            </p:txBody>
          </p:sp>
          <p:sp>
            <p:nvSpPr>
              <p:cNvPr id="292" name="Google Shape;292;p24"/>
              <p:cNvSpPr/>
              <p:nvPr/>
            </p:nvSpPr>
            <p:spPr>
              <a:xfrm>
                <a:off x="8607150" y="702650"/>
                <a:ext cx="537000" cy="5727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293" name="Google Shape;293;p24"/>
              <p:cNvSpPr/>
              <p:nvPr/>
            </p:nvSpPr>
            <p:spPr>
              <a:xfrm rot="10800000">
                <a:off x="8494700" y="1275350"/>
                <a:ext cx="226800" cy="263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94" name="Google Shape;294;p24"/>
              <p:cNvCxnSpPr>
                <a:stCxn id="291" idx="3"/>
                <a:endCxn id="292" idx="1"/>
              </p:cNvCxnSpPr>
              <p:nvPr/>
            </p:nvCxnSpPr>
            <p:spPr>
              <a:xfrm>
                <a:off x="537000" y="988100"/>
                <a:ext cx="8070300" cy="900"/>
              </a:xfrm>
              <a:prstGeom prst="straightConnector1">
                <a:avLst/>
              </a:prstGeom>
              <a:noFill/>
              <a:ln cap="flat" cmpd="sng" w="9525">
                <a:solidFill>
                  <a:schemeClr val="dk2"/>
                </a:solidFill>
                <a:prstDash val="solid"/>
                <a:round/>
                <a:headEnd len="med" w="med" type="none"/>
                <a:tailEnd len="med" w="med" type="triangle"/>
              </a:ln>
            </p:spPr>
          </p:cxnSp>
          <p:sp>
            <p:nvSpPr>
              <p:cNvPr id="295" name="Google Shape;295;p24"/>
              <p:cNvSpPr txBox="1"/>
              <p:nvPr/>
            </p:nvSpPr>
            <p:spPr>
              <a:xfrm>
                <a:off x="3831750" y="725900"/>
                <a:ext cx="14805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Skip connection</a:t>
                </a:r>
                <a:endParaRPr sz="1200">
                  <a:solidFill>
                    <a:schemeClr val="dk2"/>
                  </a:solidFill>
                </a:endParaRPr>
              </a:p>
            </p:txBody>
          </p:sp>
        </p:grpSp>
      </p:grpSp>
      <p:sp>
        <p:nvSpPr>
          <p:cNvPr id="296" name="Google Shape;296;p24"/>
          <p:cNvSpPr txBox="1"/>
          <p:nvPr/>
        </p:nvSpPr>
        <p:spPr>
          <a:xfrm>
            <a:off x="4373175" y="1321300"/>
            <a:ext cx="1399200" cy="27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000">
                <a:solidFill>
                  <a:schemeClr val="dk1"/>
                </a:solidFill>
                <a:highlight>
                  <a:srgbClr val="FF0000"/>
                </a:highlight>
              </a:rPr>
              <a:t>Chanels:32 vs64</a:t>
            </a:r>
            <a:endParaRPr sz="1800">
              <a:solidFill>
                <a:schemeClr val="dk2"/>
              </a:solidFill>
              <a:highlight>
                <a:srgbClr val="FF0000"/>
              </a:highlight>
            </a:endParaRPr>
          </a:p>
        </p:txBody>
      </p:sp>
      <p:cxnSp>
        <p:nvCxnSpPr>
          <p:cNvPr id="297" name="Google Shape;297;p24"/>
          <p:cNvCxnSpPr/>
          <p:nvPr/>
        </p:nvCxnSpPr>
        <p:spPr>
          <a:xfrm flipH="1" rot="10800000">
            <a:off x="3617925" y="1448350"/>
            <a:ext cx="318000" cy="453300"/>
          </a:xfrm>
          <a:prstGeom prst="straightConnector1">
            <a:avLst/>
          </a:prstGeom>
          <a:noFill/>
          <a:ln cap="flat" cmpd="sng" w="9525">
            <a:solidFill>
              <a:srgbClr val="FF0000"/>
            </a:solidFill>
            <a:prstDash val="solid"/>
            <a:round/>
            <a:headEnd len="med" w="med" type="none"/>
            <a:tailEnd len="med" w="med" type="stealth"/>
          </a:ln>
        </p:spPr>
      </p:cxnSp>
      <p:cxnSp>
        <p:nvCxnSpPr>
          <p:cNvPr id="298" name="Google Shape;298;p24"/>
          <p:cNvCxnSpPr/>
          <p:nvPr/>
        </p:nvCxnSpPr>
        <p:spPr>
          <a:xfrm flipH="1" rot="10800000">
            <a:off x="3935925" y="2474150"/>
            <a:ext cx="461100" cy="700800"/>
          </a:xfrm>
          <a:prstGeom prst="straightConnector1">
            <a:avLst/>
          </a:prstGeom>
          <a:noFill/>
          <a:ln cap="flat" cmpd="sng" w="9525">
            <a:solidFill>
              <a:srgbClr val="00FFFF"/>
            </a:solidFill>
            <a:prstDash val="solid"/>
            <a:round/>
            <a:headEnd len="med" w="med" type="none"/>
            <a:tailEnd len="med" w="med" type="stealth"/>
          </a:ln>
        </p:spPr>
      </p:cxnSp>
      <p:cxnSp>
        <p:nvCxnSpPr>
          <p:cNvPr id="299" name="Google Shape;299;p24"/>
          <p:cNvCxnSpPr/>
          <p:nvPr/>
        </p:nvCxnSpPr>
        <p:spPr>
          <a:xfrm flipH="1" rot="10800000">
            <a:off x="3898875" y="3133825"/>
            <a:ext cx="1030800" cy="1179300"/>
          </a:xfrm>
          <a:prstGeom prst="straightConnector1">
            <a:avLst/>
          </a:prstGeom>
          <a:noFill/>
          <a:ln cap="flat" cmpd="sng" w="9525">
            <a:solidFill>
              <a:srgbClr val="FF00FF"/>
            </a:solidFill>
            <a:prstDash val="solid"/>
            <a:round/>
            <a:headEnd len="med" w="med" type="none"/>
            <a:tailEnd len="med" w="med" type="stealth"/>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Metrics</a:t>
            </a:r>
            <a:endParaRPr/>
          </a:p>
        </p:txBody>
      </p:sp>
      <p:sp>
        <p:nvSpPr>
          <p:cNvPr id="305" name="Google Shape;305;p25"/>
          <p:cNvSpPr txBox="1"/>
          <p:nvPr>
            <p:ph idx="1" type="body"/>
          </p:nvPr>
        </p:nvSpPr>
        <p:spPr>
          <a:xfrm>
            <a:off x="311700" y="98552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Clr>
                <a:schemeClr val="dk1"/>
              </a:buClr>
              <a:buSzPts val="852"/>
              <a:buFont typeface="Arial"/>
              <a:buNone/>
            </a:pPr>
            <a:r>
              <a:t/>
            </a:r>
            <a:endParaRPr b="1" sz="1207">
              <a:solidFill>
                <a:schemeClr val="dk1"/>
              </a:solidFill>
            </a:endParaRPr>
          </a:p>
          <a:p>
            <a:pPr indent="-295433" lvl="0" marL="457200" rtl="0" algn="l">
              <a:lnSpc>
                <a:spcPct val="95000"/>
              </a:lnSpc>
              <a:spcBef>
                <a:spcPts val="1200"/>
              </a:spcBef>
              <a:spcAft>
                <a:spcPts val="0"/>
              </a:spcAft>
              <a:buClr>
                <a:schemeClr val="dk1"/>
              </a:buClr>
              <a:buSzPts val="1053"/>
              <a:buChar char="●"/>
            </a:pPr>
            <a:r>
              <a:rPr b="1" lang="en" sz="1052">
                <a:solidFill>
                  <a:schemeClr val="dk1"/>
                </a:solidFill>
              </a:rPr>
              <a:t>Training Loss</a:t>
            </a:r>
            <a:br>
              <a:rPr b="1" lang="en" sz="1052">
                <a:solidFill>
                  <a:schemeClr val="dk1"/>
                </a:solidFill>
              </a:rPr>
            </a:br>
            <a:endParaRPr b="1" sz="1052">
              <a:solidFill>
                <a:schemeClr val="dk1"/>
              </a:solidFill>
            </a:endParaRPr>
          </a:p>
          <a:p>
            <a:pPr indent="-295433" lvl="1" marL="914400" rtl="0" algn="l">
              <a:lnSpc>
                <a:spcPct val="95000"/>
              </a:lnSpc>
              <a:spcBef>
                <a:spcPts val="0"/>
              </a:spcBef>
              <a:spcAft>
                <a:spcPts val="0"/>
              </a:spcAft>
              <a:buClr>
                <a:schemeClr val="dk1"/>
              </a:buClr>
              <a:buSzPts val="1053"/>
              <a:buChar char="○"/>
            </a:pPr>
            <a:r>
              <a:rPr lang="en" sz="1052">
                <a:solidFill>
                  <a:schemeClr val="dk1"/>
                </a:solidFill>
              </a:rPr>
              <a:t>Directly reflects how accurately the denoising network approximates the ground‐truth noise removal (e.g. MSE objective).</a:t>
            </a:r>
            <a:br>
              <a:rPr lang="en" sz="1052">
                <a:solidFill>
                  <a:schemeClr val="dk1"/>
                </a:solidFill>
              </a:rPr>
            </a:br>
            <a:endParaRPr sz="1052">
              <a:solidFill>
                <a:schemeClr val="dk1"/>
              </a:solidFill>
            </a:endParaRPr>
          </a:p>
          <a:p>
            <a:pPr indent="-295433" lvl="1" marL="914400" rtl="0" algn="l">
              <a:lnSpc>
                <a:spcPct val="95000"/>
              </a:lnSpc>
              <a:spcBef>
                <a:spcPts val="0"/>
              </a:spcBef>
              <a:spcAft>
                <a:spcPts val="0"/>
              </a:spcAft>
              <a:buClr>
                <a:schemeClr val="dk1"/>
              </a:buClr>
              <a:buSzPts val="1053"/>
              <a:buChar char="○"/>
            </a:pPr>
            <a:r>
              <a:rPr lang="en" sz="1052">
                <a:solidFill>
                  <a:schemeClr val="dk1"/>
                </a:solidFill>
              </a:rPr>
              <a:t>Lower loss ⇒ better optimization fit and faster convergence of coarse image structure.</a:t>
            </a:r>
            <a:br>
              <a:rPr lang="en" sz="1052">
                <a:solidFill>
                  <a:schemeClr val="dk1"/>
                </a:solidFill>
              </a:rPr>
            </a:br>
            <a:endParaRPr sz="1052">
              <a:solidFill>
                <a:schemeClr val="dk1"/>
              </a:solidFill>
            </a:endParaRPr>
          </a:p>
          <a:p>
            <a:pPr indent="-295433" lvl="0" marL="457200" rtl="0" algn="l">
              <a:lnSpc>
                <a:spcPct val="95000"/>
              </a:lnSpc>
              <a:spcBef>
                <a:spcPts val="0"/>
              </a:spcBef>
              <a:spcAft>
                <a:spcPts val="0"/>
              </a:spcAft>
              <a:buClr>
                <a:schemeClr val="dk1"/>
              </a:buClr>
              <a:buSzPts val="1053"/>
              <a:buChar char="●"/>
            </a:pPr>
            <a:r>
              <a:rPr b="1" lang="en" sz="1052">
                <a:solidFill>
                  <a:schemeClr val="dk1"/>
                </a:solidFill>
              </a:rPr>
              <a:t>Fréchet Inception Distance (FID)</a:t>
            </a:r>
            <a:br>
              <a:rPr b="1" lang="en" sz="1052">
                <a:solidFill>
                  <a:schemeClr val="dk1"/>
                </a:solidFill>
              </a:rPr>
            </a:br>
            <a:endParaRPr b="1" sz="1052">
              <a:solidFill>
                <a:schemeClr val="dk1"/>
              </a:solidFill>
            </a:endParaRPr>
          </a:p>
          <a:p>
            <a:pPr indent="-295433" lvl="1" marL="914400" rtl="0" algn="l">
              <a:lnSpc>
                <a:spcPct val="95000"/>
              </a:lnSpc>
              <a:spcBef>
                <a:spcPts val="0"/>
              </a:spcBef>
              <a:spcAft>
                <a:spcPts val="0"/>
              </a:spcAft>
              <a:buClr>
                <a:schemeClr val="dk1"/>
              </a:buClr>
              <a:buSzPts val="1053"/>
              <a:buChar char="○"/>
            </a:pPr>
            <a:r>
              <a:rPr lang="en" sz="1052">
                <a:solidFill>
                  <a:schemeClr val="dk1"/>
                </a:solidFill>
              </a:rPr>
              <a:t>Measures the statistical distance between generated and real image distributions in feature space.</a:t>
            </a:r>
            <a:br>
              <a:rPr lang="en" sz="1052">
                <a:solidFill>
                  <a:schemeClr val="dk1"/>
                </a:solidFill>
              </a:rPr>
            </a:br>
            <a:endParaRPr sz="1052">
              <a:solidFill>
                <a:schemeClr val="dk1"/>
              </a:solidFill>
            </a:endParaRPr>
          </a:p>
          <a:p>
            <a:pPr indent="-295433" lvl="1" marL="914400" rtl="0" algn="l">
              <a:lnSpc>
                <a:spcPct val="95000"/>
              </a:lnSpc>
              <a:spcBef>
                <a:spcPts val="0"/>
              </a:spcBef>
              <a:spcAft>
                <a:spcPts val="0"/>
              </a:spcAft>
              <a:buClr>
                <a:schemeClr val="dk1"/>
              </a:buClr>
              <a:buSzPts val="1053"/>
              <a:buChar char="○"/>
            </a:pPr>
            <a:r>
              <a:rPr lang="en" sz="1052">
                <a:solidFill>
                  <a:schemeClr val="dk1"/>
                </a:solidFill>
              </a:rPr>
              <a:t>Lower FID ⇒ higher sample fidelity and diversity as judged by a pretrained Inception network.</a:t>
            </a:r>
            <a:br>
              <a:rPr lang="en" sz="1052">
                <a:solidFill>
                  <a:schemeClr val="dk1"/>
                </a:solidFill>
              </a:rPr>
            </a:br>
            <a:endParaRPr sz="1052">
              <a:solidFill>
                <a:schemeClr val="dk1"/>
              </a:solidFill>
            </a:endParaRPr>
          </a:p>
          <a:p>
            <a:pPr indent="-295433" lvl="0" marL="457200" rtl="0" algn="l">
              <a:lnSpc>
                <a:spcPct val="95000"/>
              </a:lnSpc>
              <a:spcBef>
                <a:spcPts val="0"/>
              </a:spcBef>
              <a:spcAft>
                <a:spcPts val="0"/>
              </a:spcAft>
              <a:buClr>
                <a:schemeClr val="dk1"/>
              </a:buClr>
              <a:buSzPts val="1053"/>
              <a:buChar char="●"/>
            </a:pPr>
            <a:r>
              <a:rPr b="1" lang="en" sz="1052">
                <a:solidFill>
                  <a:schemeClr val="dk1"/>
                </a:solidFill>
              </a:rPr>
              <a:t>Why These Two?</a:t>
            </a:r>
            <a:br>
              <a:rPr b="1" lang="en" sz="1052">
                <a:solidFill>
                  <a:schemeClr val="dk1"/>
                </a:solidFill>
              </a:rPr>
            </a:br>
            <a:endParaRPr b="1" sz="1052">
              <a:solidFill>
                <a:schemeClr val="dk1"/>
              </a:solidFill>
            </a:endParaRPr>
          </a:p>
          <a:p>
            <a:pPr indent="-295433" lvl="1" marL="914400" rtl="0" algn="l">
              <a:lnSpc>
                <a:spcPct val="95000"/>
              </a:lnSpc>
              <a:spcBef>
                <a:spcPts val="0"/>
              </a:spcBef>
              <a:spcAft>
                <a:spcPts val="0"/>
              </a:spcAft>
              <a:buClr>
                <a:schemeClr val="dk1"/>
              </a:buClr>
              <a:buSzPts val="1053"/>
              <a:buChar char="○"/>
            </a:pPr>
            <a:r>
              <a:rPr b="1" lang="en" sz="1052">
                <a:solidFill>
                  <a:schemeClr val="dk1"/>
                </a:solidFill>
              </a:rPr>
              <a:t>Loss</a:t>
            </a:r>
            <a:r>
              <a:rPr lang="en" sz="1052">
                <a:solidFill>
                  <a:schemeClr val="dk1"/>
                </a:solidFill>
              </a:rPr>
              <a:t> tracks the model’s learning dynamics against its training objective.</a:t>
            </a:r>
            <a:br>
              <a:rPr lang="en" sz="1052">
                <a:solidFill>
                  <a:schemeClr val="dk1"/>
                </a:solidFill>
              </a:rPr>
            </a:br>
            <a:endParaRPr sz="1052">
              <a:solidFill>
                <a:schemeClr val="dk1"/>
              </a:solidFill>
            </a:endParaRPr>
          </a:p>
          <a:p>
            <a:pPr indent="-295433" lvl="1" marL="914400" rtl="0" algn="l">
              <a:lnSpc>
                <a:spcPct val="95000"/>
              </a:lnSpc>
              <a:spcBef>
                <a:spcPts val="0"/>
              </a:spcBef>
              <a:spcAft>
                <a:spcPts val="0"/>
              </a:spcAft>
              <a:buClr>
                <a:schemeClr val="dk1"/>
              </a:buClr>
              <a:buSzPts val="1053"/>
              <a:buChar char="○"/>
            </a:pPr>
            <a:r>
              <a:rPr b="1" lang="en" sz="1052">
                <a:solidFill>
                  <a:schemeClr val="dk1"/>
                </a:solidFill>
              </a:rPr>
              <a:t>FID</a:t>
            </a:r>
            <a:r>
              <a:rPr lang="en" sz="1052">
                <a:solidFill>
                  <a:schemeClr val="dk1"/>
                </a:solidFill>
              </a:rPr>
              <a:t> captures perceptual quality and realism of final samples.</a:t>
            </a:r>
            <a:br>
              <a:rPr lang="en" sz="1052">
                <a:solidFill>
                  <a:schemeClr val="dk1"/>
                </a:solidFill>
              </a:rPr>
            </a:br>
            <a:endParaRPr sz="1052">
              <a:solidFill>
                <a:schemeClr val="dk1"/>
              </a:solidFill>
            </a:endParaRPr>
          </a:p>
          <a:p>
            <a:pPr indent="-295433" lvl="1" marL="914400" rtl="0" algn="l">
              <a:lnSpc>
                <a:spcPct val="95000"/>
              </a:lnSpc>
              <a:spcBef>
                <a:spcPts val="0"/>
              </a:spcBef>
              <a:spcAft>
                <a:spcPts val="0"/>
              </a:spcAft>
              <a:buClr>
                <a:schemeClr val="dk1"/>
              </a:buClr>
              <a:buSzPts val="1053"/>
              <a:buChar char="○"/>
            </a:pPr>
            <a:r>
              <a:rPr lang="en" sz="1052">
                <a:solidFill>
                  <a:schemeClr val="dk1"/>
                </a:solidFill>
              </a:rPr>
              <a:t>Together, they provide a complete picture of both </a:t>
            </a:r>
            <a:r>
              <a:rPr b="1" lang="en" sz="1052">
                <a:solidFill>
                  <a:schemeClr val="dk1"/>
                </a:solidFill>
              </a:rPr>
              <a:t>fit</a:t>
            </a:r>
            <a:r>
              <a:rPr lang="en" sz="1052">
                <a:solidFill>
                  <a:schemeClr val="dk1"/>
                </a:solidFill>
              </a:rPr>
              <a:t> (loss) and </a:t>
            </a:r>
            <a:r>
              <a:rPr b="1" lang="en" sz="1052">
                <a:solidFill>
                  <a:schemeClr val="dk1"/>
                </a:solidFill>
              </a:rPr>
              <a:t>quality</a:t>
            </a:r>
            <a:r>
              <a:rPr lang="en" sz="1052">
                <a:solidFill>
                  <a:schemeClr val="dk1"/>
                </a:solidFill>
              </a:rPr>
              <a:t> (FID).</a:t>
            </a:r>
            <a:endParaRPr sz="1052">
              <a:solidFill>
                <a:schemeClr val="dk1"/>
              </a:solidFill>
            </a:endParaRPr>
          </a:p>
          <a:p>
            <a:pPr indent="0" lvl="0" marL="0" rtl="0" algn="l">
              <a:lnSpc>
                <a:spcPct val="95000"/>
              </a:lnSpc>
              <a:spcBef>
                <a:spcPts val="1200"/>
              </a:spcBef>
              <a:spcAft>
                <a:spcPts val="1200"/>
              </a:spcAft>
              <a:buSzPts val="852"/>
              <a:buNone/>
            </a:pPr>
            <a:r>
              <a:t/>
            </a:r>
            <a:endParaRPr sz="1595"/>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Ablation Study:Loss comparison</a:t>
            </a:r>
            <a:endParaRPr/>
          </a:p>
          <a:p>
            <a:pPr indent="0" lvl="0" marL="0" rtl="0" algn="l">
              <a:spcBef>
                <a:spcPts val="0"/>
              </a:spcBef>
              <a:spcAft>
                <a:spcPts val="0"/>
              </a:spcAft>
              <a:buNone/>
            </a:pPr>
            <a:r>
              <a:t/>
            </a:r>
            <a:endParaRPr/>
          </a:p>
        </p:txBody>
      </p:sp>
      <p:pic>
        <p:nvPicPr>
          <p:cNvPr id="311" name="Google Shape;311;p26" title="final_loss_comparison.png"/>
          <p:cNvPicPr preferRelativeResize="0"/>
          <p:nvPr/>
        </p:nvPicPr>
        <p:blipFill>
          <a:blip r:embed="rId3">
            <a:alphaModFix/>
          </a:blip>
          <a:stretch>
            <a:fillRect/>
          </a:stretch>
        </p:blipFill>
        <p:spPr>
          <a:xfrm>
            <a:off x="104700" y="1273600"/>
            <a:ext cx="4188975" cy="3033799"/>
          </a:xfrm>
          <a:prstGeom prst="rect">
            <a:avLst/>
          </a:prstGeom>
          <a:noFill/>
          <a:ln>
            <a:noFill/>
          </a:ln>
        </p:spPr>
      </p:pic>
      <p:pic>
        <p:nvPicPr>
          <p:cNvPr id="312" name="Google Shape;312;p26" title="combined_loss_curves_10k.png"/>
          <p:cNvPicPr preferRelativeResize="0"/>
          <p:nvPr/>
        </p:nvPicPr>
        <p:blipFill>
          <a:blip r:embed="rId4">
            <a:alphaModFix/>
          </a:blip>
          <a:stretch>
            <a:fillRect/>
          </a:stretch>
        </p:blipFill>
        <p:spPr>
          <a:xfrm>
            <a:off x="4461975" y="1069150"/>
            <a:ext cx="4545526" cy="30051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Ablation Study:FID comparison</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graphicFrame>
        <p:nvGraphicFramePr>
          <p:cNvPr id="318" name="Google Shape;318;p27"/>
          <p:cNvGraphicFramePr/>
          <p:nvPr/>
        </p:nvGraphicFramePr>
        <p:xfrm>
          <a:off x="271950" y="1110775"/>
          <a:ext cx="3000000" cy="3000000"/>
        </p:xfrm>
        <a:graphic>
          <a:graphicData uri="http://schemas.openxmlformats.org/drawingml/2006/table">
            <a:tbl>
              <a:tblPr>
                <a:noFill/>
                <a:tableStyleId>{F01D1EAB-2D5D-41CD-AF19-EA5B73BF6B3B}</a:tableStyleId>
              </a:tblPr>
              <a:tblGrid>
                <a:gridCol w="1285625"/>
                <a:gridCol w="967650"/>
                <a:gridCol w="881600"/>
                <a:gridCol w="795550"/>
                <a:gridCol w="899800"/>
              </a:tblGrid>
              <a:tr h="527375">
                <a:tc>
                  <a:txBody>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dk1"/>
                          </a:solidFill>
                        </a:rPr>
                        <a:t>Model Configuration</a:t>
                      </a:r>
                      <a:endParaRPr/>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dk1"/>
                          </a:solidFill>
                        </a:rPr>
                        <a:t>Loss</a:t>
                      </a:r>
                      <a:endParaRPr/>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dk1"/>
                          </a:solidFill>
                        </a:rPr>
                        <a:t>Loss Reduction (%)</a:t>
                      </a:r>
                      <a:endParaRPr/>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dk1"/>
                          </a:solidFill>
                        </a:rPr>
                        <a:t>FID</a:t>
                      </a:r>
                      <a:endParaRPr/>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dk1"/>
                          </a:solidFill>
                        </a:rPr>
                        <a:t>Relative Improvement </a:t>
                      </a:r>
                      <a:endParaRPr/>
                    </a:p>
                  </a:txBody>
                  <a:tcPr marT="91425" marB="91425" marR="91425" marL="91425"/>
                </a:tc>
              </a:tr>
              <a:tr h="381000">
                <a:tc>
                  <a:txBody>
                    <a:bodyPr/>
                    <a:lstStyle/>
                    <a:p>
                      <a:pPr indent="0" lvl="0" marL="0" rtl="0" algn="l">
                        <a:spcBef>
                          <a:spcPts val="0"/>
                        </a:spcBef>
                        <a:spcAft>
                          <a:spcPts val="0"/>
                        </a:spcAft>
                        <a:buNone/>
                      </a:pPr>
                      <a:r>
                        <a:rPr lang="en"/>
                        <a:t>channels_32</a:t>
                      </a:r>
                      <a:endParaRPr/>
                    </a:p>
                  </a:txBody>
                  <a:tcPr marT="91425" marB="91425" marR="91425" marL="91425"/>
                </a:tc>
                <a:tc>
                  <a:txBody>
                    <a:bodyPr/>
                    <a:lstStyle/>
                    <a:p>
                      <a:pPr indent="0" lvl="0" marL="0" rtl="0" algn="l">
                        <a:spcBef>
                          <a:spcPts val="0"/>
                        </a:spcBef>
                        <a:spcAft>
                          <a:spcPts val="0"/>
                        </a:spcAft>
                        <a:buNone/>
                      </a:pPr>
                      <a:r>
                        <a:rPr lang="en"/>
                        <a:t>0.031289</a:t>
                      </a:r>
                      <a:endParaRPr/>
                    </a:p>
                  </a:txBody>
                  <a:tcPr marT="91425" marB="91425" marR="91425" marL="91425"/>
                </a:tc>
                <a:tc>
                  <a:txBody>
                    <a:bodyPr/>
                    <a:lstStyle/>
                    <a:p>
                      <a:pPr indent="0" lvl="0" marL="0" rtl="0" algn="l">
                        <a:spcBef>
                          <a:spcPts val="0"/>
                        </a:spcBef>
                        <a:spcAft>
                          <a:spcPts val="0"/>
                        </a:spcAft>
                        <a:buNone/>
                      </a:pPr>
                      <a:r>
                        <a:rPr lang="en"/>
                        <a:t>96.92</a:t>
                      </a:r>
                      <a:endParaRPr/>
                    </a:p>
                  </a:txBody>
                  <a:tcPr marT="91425" marB="91425" marR="91425" marL="91425"/>
                </a:tc>
                <a:tc>
                  <a:txBody>
                    <a:bodyPr/>
                    <a:lstStyle/>
                    <a:p>
                      <a:pPr indent="0" lvl="0" marL="0" rtl="0" algn="l">
                        <a:spcBef>
                          <a:spcPts val="0"/>
                        </a:spcBef>
                        <a:spcAft>
                          <a:spcPts val="0"/>
                        </a:spcAft>
                        <a:buNone/>
                      </a:pPr>
                      <a:r>
                        <a:rPr lang="en"/>
                        <a:t>321.45</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b="1" lang="en"/>
                        <a:t>channels_64</a:t>
                      </a:r>
                      <a:endParaRPr b="1"/>
                    </a:p>
                  </a:txBody>
                  <a:tcPr marT="91425" marB="91425" marR="91425" marL="91425"/>
                </a:tc>
                <a:tc>
                  <a:txBody>
                    <a:bodyPr/>
                    <a:lstStyle/>
                    <a:p>
                      <a:pPr indent="0" lvl="0" marL="0" rtl="0" algn="l">
                        <a:spcBef>
                          <a:spcPts val="0"/>
                        </a:spcBef>
                        <a:spcAft>
                          <a:spcPts val="0"/>
                        </a:spcAft>
                        <a:buNone/>
                      </a:pPr>
                      <a:r>
                        <a:rPr b="1" lang="en"/>
                        <a:t>0.001381</a:t>
                      </a:r>
                      <a:endParaRPr b="1"/>
                    </a:p>
                  </a:txBody>
                  <a:tcPr marT="91425" marB="91425" marR="91425" marL="91425"/>
                </a:tc>
                <a:tc>
                  <a:txBody>
                    <a:bodyPr/>
                    <a:lstStyle/>
                    <a:p>
                      <a:pPr indent="0" lvl="0" marL="0" rtl="0" algn="l">
                        <a:spcBef>
                          <a:spcPts val="0"/>
                        </a:spcBef>
                        <a:spcAft>
                          <a:spcPts val="0"/>
                        </a:spcAft>
                        <a:buNone/>
                      </a:pPr>
                      <a:r>
                        <a:rPr b="1" lang="en"/>
                        <a:t>99.86</a:t>
                      </a:r>
                      <a:endParaRPr b="1"/>
                    </a:p>
                  </a:txBody>
                  <a:tcPr marT="91425" marB="91425" marR="91425" marL="91425"/>
                </a:tc>
                <a:tc>
                  <a:txBody>
                    <a:bodyPr/>
                    <a:lstStyle/>
                    <a:p>
                      <a:pPr indent="0" lvl="0" marL="0" rtl="0" algn="l">
                        <a:spcBef>
                          <a:spcPts val="0"/>
                        </a:spcBef>
                        <a:spcAft>
                          <a:spcPts val="0"/>
                        </a:spcAft>
                        <a:buNone/>
                      </a:pPr>
                      <a:r>
                        <a:rPr b="1" lang="en"/>
                        <a:t>239.45</a:t>
                      </a:r>
                      <a:endParaRPr b="1"/>
                    </a:p>
                  </a:txBody>
                  <a:tcPr marT="91425" marB="91425" marR="91425" marL="91425"/>
                </a:tc>
                <a:tc>
                  <a:txBody>
                    <a:bodyPr/>
                    <a:lstStyle/>
                    <a:p>
                      <a:pPr indent="0" lvl="0" marL="0" rtl="0" algn="l">
                        <a:spcBef>
                          <a:spcPts val="0"/>
                        </a:spcBef>
                        <a:spcAft>
                          <a:spcPts val="0"/>
                        </a:spcAft>
                        <a:buNone/>
                      </a:pPr>
                      <a:r>
                        <a:rPr b="1" lang="en"/>
                        <a:t>+25.5%</a:t>
                      </a:r>
                      <a:endParaRPr b="1"/>
                    </a:p>
                  </a:txBody>
                  <a:tcPr marT="91425" marB="91425" marR="91425" marL="91425"/>
                </a:tc>
              </a:tr>
              <a:tr h="381000">
                <a:tc>
                  <a:txBody>
                    <a:bodyPr/>
                    <a:lstStyle/>
                    <a:p>
                      <a:pPr indent="0" lvl="0" marL="0" rtl="0" algn="l">
                        <a:spcBef>
                          <a:spcPts val="0"/>
                        </a:spcBef>
                        <a:spcAft>
                          <a:spcPts val="0"/>
                        </a:spcAft>
                        <a:buNone/>
                      </a:pPr>
                      <a:r>
                        <a:rPr lang="en"/>
                        <a:t>no_attention</a:t>
                      </a:r>
                      <a:endParaRPr/>
                    </a:p>
                  </a:txBody>
                  <a:tcPr marT="91425" marB="91425" marR="91425" marL="91425"/>
                </a:tc>
                <a:tc>
                  <a:txBody>
                    <a:bodyPr/>
                    <a:lstStyle/>
                    <a:p>
                      <a:pPr indent="0" lvl="0" marL="0" rtl="0" algn="l">
                        <a:spcBef>
                          <a:spcPts val="0"/>
                        </a:spcBef>
                        <a:spcAft>
                          <a:spcPts val="0"/>
                        </a:spcAft>
                        <a:buNone/>
                      </a:pPr>
                      <a:r>
                        <a:rPr lang="en"/>
                        <a:t>0.002140</a:t>
                      </a:r>
                      <a:endParaRPr/>
                    </a:p>
                  </a:txBody>
                  <a:tcPr marT="91425" marB="91425" marR="91425" marL="91425"/>
                </a:tc>
                <a:tc>
                  <a:txBody>
                    <a:bodyPr/>
                    <a:lstStyle/>
                    <a:p>
                      <a:pPr indent="0" lvl="0" marL="0" rtl="0" algn="l">
                        <a:spcBef>
                          <a:spcPts val="0"/>
                        </a:spcBef>
                        <a:spcAft>
                          <a:spcPts val="0"/>
                        </a:spcAft>
                        <a:buNone/>
                      </a:pPr>
                      <a:r>
                        <a:rPr lang="en"/>
                        <a:t>99.78</a:t>
                      </a:r>
                      <a:endParaRPr/>
                    </a:p>
                  </a:txBody>
                  <a:tcPr marT="91425" marB="91425" marR="91425" marL="91425"/>
                </a:tc>
                <a:tc>
                  <a:txBody>
                    <a:bodyPr/>
                    <a:lstStyle/>
                    <a:p>
                      <a:pPr indent="0" lvl="0" marL="0" rtl="0" algn="l">
                        <a:spcBef>
                          <a:spcPts val="0"/>
                        </a:spcBef>
                        <a:spcAft>
                          <a:spcPts val="0"/>
                        </a:spcAft>
                        <a:buNone/>
                      </a:pPr>
                      <a:r>
                        <a:rPr lang="en"/>
                        <a:t>394.38</a:t>
                      </a:r>
                      <a:endParaRPr/>
                    </a:p>
                  </a:txBody>
                  <a:tcPr marT="91425" marB="91425" marR="91425" marL="91425"/>
                </a:tc>
                <a:tc>
                  <a:txBody>
                    <a:bodyPr/>
                    <a:lstStyle/>
                    <a:p>
                      <a:pPr indent="0" lvl="0" marL="0" rtl="0" algn="l">
                        <a:spcBef>
                          <a:spcPts val="0"/>
                        </a:spcBef>
                        <a:spcAft>
                          <a:spcPts val="0"/>
                        </a:spcAft>
                        <a:buNone/>
                      </a:pPr>
                      <a:r>
                        <a:rPr lang="en"/>
                        <a:t>-23.0%</a:t>
                      </a:r>
                      <a:endParaRPr/>
                    </a:p>
                  </a:txBody>
                  <a:tcPr marT="91425" marB="91425" marR="91425" marL="91425"/>
                </a:tc>
              </a:tr>
              <a:tr h="381000">
                <a:tc>
                  <a:txBody>
                    <a:bodyPr/>
                    <a:lstStyle/>
                    <a:p>
                      <a:pPr indent="0" lvl="0" marL="0" rtl="0" algn="l">
                        <a:spcBef>
                          <a:spcPts val="0"/>
                        </a:spcBef>
                        <a:spcAft>
                          <a:spcPts val="0"/>
                        </a:spcAft>
                        <a:buNone/>
                      </a:pPr>
                      <a:r>
                        <a:rPr lang="en"/>
                        <a:t>res_blocks_0</a:t>
                      </a:r>
                      <a:endParaRPr/>
                    </a:p>
                  </a:txBody>
                  <a:tcPr marT="91425" marB="91425" marR="91425" marL="91425"/>
                </a:tc>
                <a:tc>
                  <a:txBody>
                    <a:bodyPr/>
                    <a:lstStyle/>
                    <a:p>
                      <a:pPr indent="0" lvl="0" marL="0" rtl="0" algn="l">
                        <a:spcBef>
                          <a:spcPts val="0"/>
                        </a:spcBef>
                        <a:spcAft>
                          <a:spcPts val="0"/>
                        </a:spcAft>
                        <a:buNone/>
                      </a:pPr>
                      <a:r>
                        <a:rPr lang="en"/>
                        <a:t>0.017115</a:t>
                      </a:r>
                      <a:endParaRPr/>
                    </a:p>
                  </a:txBody>
                  <a:tcPr marT="91425" marB="91425" marR="91425" marL="91425"/>
                </a:tc>
                <a:tc>
                  <a:txBody>
                    <a:bodyPr/>
                    <a:lstStyle/>
                    <a:p>
                      <a:pPr indent="0" lvl="0" marL="0" rtl="0" algn="l">
                        <a:spcBef>
                          <a:spcPts val="0"/>
                        </a:spcBef>
                        <a:spcAft>
                          <a:spcPts val="0"/>
                        </a:spcAft>
                        <a:buNone/>
                      </a:pPr>
                      <a:r>
                        <a:rPr lang="en"/>
                        <a:t>98.30</a:t>
                      </a:r>
                      <a:endParaRPr/>
                    </a:p>
                  </a:txBody>
                  <a:tcPr marT="91425" marB="91425" marR="91425" marL="91425"/>
                </a:tc>
                <a:tc>
                  <a:txBody>
                    <a:bodyPr/>
                    <a:lstStyle/>
                    <a:p>
                      <a:pPr indent="0" lvl="0" marL="0" rtl="0" algn="l">
                        <a:spcBef>
                          <a:spcPts val="0"/>
                        </a:spcBef>
                        <a:spcAft>
                          <a:spcPts val="0"/>
                        </a:spcAft>
                        <a:buNone/>
                      </a:pPr>
                      <a:r>
                        <a:rPr lang="en"/>
                        <a:t>366.45</a:t>
                      </a:r>
                      <a:endParaRPr/>
                    </a:p>
                  </a:txBody>
                  <a:tcPr marT="91425" marB="91425" marR="91425" marL="91425"/>
                </a:tc>
                <a:tc>
                  <a:txBody>
                    <a:bodyPr/>
                    <a:lstStyle/>
                    <a:p>
                      <a:pPr indent="0" lvl="0" marL="0" rtl="0" algn="l">
                        <a:spcBef>
                          <a:spcPts val="0"/>
                        </a:spcBef>
                        <a:spcAft>
                          <a:spcPts val="0"/>
                        </a:spcAft>
                        <a:buNone/>
                      </a:pPr>
                      <a:r>
                        <a:rPr lang="en"/>
                        <a:t>-14.0%</a:t>
                      </a:r>
                      <a:endParaRPr/>
                    </a:p>
                  </a:txBody>
                  <a:tcPr marT="91425" marB="91425" marR="91425" marL="91425"/>
                </a:tc>
              </a:tr>
              <a:tr h="381000">
                <a:tc>
                  <a:txBody>
                    <a:bodyPr/>
                    <a:lstStyle/>
                    <a:p>
                      <a:pPr indent="0" lvl="0" marL="0" rtl="0" algn="l">
                        <a:spcBef>
                          <a:spcPts val="0"/>
                        </a:spcBef>
                        <a:spcAft>
                          <a:spcPts val="0"/>
                        </a:spcAft>
                        <a:buNone/>
                      </a:pPr>
                      <a:r>
                        <a:rPr lang="en"/>
                        <a:t>res_blocks_1</a:t>
                      </a:r>
                      <a:endParaRPr/>
                    </a:p>
                  </a:txBody>
                  <a:tcPr marT="91425" marB="91425" marR="91425" marL="91425"/>
                </a:tc>
                <a:tc>
                  <a:txBody>
                    <a:bodyPr/>
                    <a:lstStyle/>
                    <a:p>
                      <a:pPr indent="0" lvl="0" marL="0" rtl="0" algn="l">
                        <a:spcBef>
                          <a:spcPts val="0"/>
                        </a:spcBef>
                        <a:spcAft>
                          <a:spcPts val="0"/>
                        </a:spcAft>
                        <a:buNone/>
                      </a:pPr>
                      <a:r>
                        <a:rPr lang="en"/>
                        <a:t>0.022420</a:t>
                      </a:r>
                      <a:endParaRPr/>
                    </a:p>
                  </a:txBody>
                  <a:tcPr marT="91425" marB="91425" marR="91425" marL="91425"/>
                </a:tc>
                <a:tc>
                  <a:txBody>
                    <a:bodyPr/>
                    <a:lstStyle/>
                    <a:p>
                      <a:pPr indent="0" lvl="0" marL="0" rtl="0" algn="l">
                        <a:spcBef>
                          <a:spcPts val="0"/>
                        </a:spcBef>
                        <a:spcAft>
                          <a:spcPts val="0"/>
                        </a:spcAft>
                        <a:buNone/>
                      </a:pPr>
                      <a:r>
                        <a:rPr lang="en"/>
                        <a:t>97.76</a:t>
                      </a:r>
                      <a:endParaRPr/>
                    </a:p>
                  </a:txBody>
                  <a:tcPr marT="91425" marB="91425" marR="91425" marL="91425"/>
                </a:tc>
                <a:tc>
                  <a:txBody>
                    <a:bodyPr/>
                    <a:lstStyle/>
                    <a:p>
                      <a:pPr indent="0" lvl="0" marL="0" rtl="0" algn="l">
                        <a:spcBef>
                          <a:spcPts val="0"/>
                        </a:spcBef>
                        <a:spcAft>
                          <a:spcPts val="0"/>
                        </a:spcAft>
                        <a:buNone/>
                      </a:pPr>
                      <a:r>
                        <a:rPr lang="en"/>
                        <a:t>351.36</a:t>
                      </a:r>
                      <a:endParaRPr/>
                    </a:p>
                  </a:txBody>
                  <a:tcPr marT="91425" marB="91425" marR="91425" marL="91425"/>
                </a:tc>
                <a:tc>
                  <a:txBody>
                    <a:bodyPr/>
                    <a:lstStyle/>
                    <a:p>
                      <a:pPr indent="0" lvl="0" marL="0" rtl="0" algn="l">
                        <a:spcBef>
                          <a:spcPts val="0"/>
                        </a:spcBef>
                        <a:spcAft>
                          <a:spcPts val="0"/>
                        </a:spcAft>
                        <a:buNone/>
                      </a:pPr>
                      <a:r>
                        <a:rPr lang="en"/>
                        <a:t>-9.3%</a:t>
                      </a:r>
                      <a:endParaRPr/>
                    </a:p>
                  </a:txBody>
                  <a:tcPr marT="91425" marB="91425" marR="91425" marL="91425"/>
                </a:tc>
              </a:tr>
            </a:tbl>
          </a:graphicData>
        </a:graphic>
      </p:graphicFrame>
      <p:sp>
        <p:nvSpPr>
          <p:cNvPr id="319" name="Google Shape;319;p27"/>
          <p:cNvSpPr txBox="1"/>
          <p:nvPr/>
        </p:nvSpPr>
        <p:spPr>
          <a:xfrm>
            <a:off x="1113750" y="3920875"/>
            <a:ext cx="37920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rPr>
              <a:t>Performance after 10000 training</a:t>
            </a:r>
            <a:endParaRPr b="1" sz="1300">
              <a:solidFill>
                <a:schemeClr val="dk2"/>
              </a:solidFill>
            </a:endParaRPr>
          </a:p>
        </p:txBody>
      </p:sp>
      <p:pic>
        <p:nvPicPr>
          <p:cNvPr id="320" name="Google Shape;320;p27" title="fid_evolution_3k (2).png"/>
          <p:cNvPicPr preferRelativeResize="0"/>
          <p:nvPr/>
        </p:nvPicPr>
        <p:blipFill>
          <a:blip r:embed="rId3">
            <a:alphaModFix/>
          </a:blip>
          <a:stretch>
            <a:fillRect/>
          </a:stretch>
        </p:blipFill>
        <p:spPr>
          <a:xfrm>
            <a:off x="5254575" y="1170125"/>
            <a:ext cx="3737027" cy="2470671"/>
          </a:xfrm>
          <a:prstGeom prst="rect">
            <a:avLst/>
          </a:prstGeom>
          <a:noFill/>
          <a:ln>
            <a:noFill/>
          </a:ln>
        </p:spPr>
      </p:pic>
      <p:sp>
        <p:nvSpPr>
          <p:cNvPr id="321" name="Google Shape;321;p27"/>
          <p:cNvSpPr txBox="1"/>
          <p:nvPr/>
        </p:nvSpPr>
        <p:spPr>
          <a:xfrm>
            <a:off x="5914400" y="3920875"/>
            <a:ext cx="37920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rPr>
              <a:t>FID </a:t>
            </a:r>
            <a:r>
              <a:rPr b="1" lang="en" sz="1300">
                <a:solidFill>
                  <a:schemeClr val="dk2"/>
                </a:solidFill>
              </a:rPr>
              <a:t>after 3000 training</a:t>
            </a:r>
            <a:endParaRPr b="1" sz="13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Ablation Study:32 chanel example</a:t>
            </a:r>
            <a:endParaRPr/>
          </a:p>
          <a:p>
            <a:pPr indent="0" lvl="0" marL="0" rtl="0" algn="l">
              <a:spcBef>
                <a:spcPts val="0"/>
              </a:spcBef>
              <a:spcAft>
                <a:spcPts val="0"/>
              </a:spcAft>
              <a:buNone/>
            </a:pPr>
            <a:r>
              <a:t/>
            </a:r>
            <a:endParaRPr/>
          </a:p>
        </p:txBody>
      </p:sp>
      <p:sp>
        <p:nvSpPr>
          <p:cNvPr id="327" name="Google Shape;327;p28"/>
          <p:cNvSpPr txBox="1"/>
          <p:nvPr/>
        </p:nvSpPr>
        <p:spPr>
          <a:xfrm>
            <a:off x="756025" y="2711950"/>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1000</a:t>
            </a:r>
            <a:endParaRPr b="1" sz="1000">
              <a:solidFill>
                <a:schemeClr val="dk2"/>
              </a:solidFill>
            </a:endParaRPr>
          </a:p>
        </p:txBody>
      </p:sp>
      <p:sp>
        <p:nvSpPr>
          <p:cNvPr id="328" name="Google Shape;328;p28"/>
          <p:cNvSpPr txBox="1"/>
          <p:nvPr/>
        </p:nvSpPr>
        <p:spPr>
          <a:xfrm>
            <a:off x="2494088" y="2711950"/>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2000</a:t>
            </a:r>
            <a:endParaRPr b="1" sz="1000">
              <a:solidFill>
                <a:schemeClr val="dk2"/>
              </a:solidFill>
            </a:endParaRPr>
          </a:p>
        </p:txBody>
      </p:sp>
      <p:sp>
        <p:nvSpPr>
          <p:cNvPr id="329" name="Google Shape;329;p28"/>
          <p:cNvSpPr txBox="1"/>
          <p:nvPr/>
        </p:nvSpPr>
        <p:spPr>
          <a:xfrm>
            <a:off x="4339788" y="2711950"/>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3000</a:t>
            </a:r>
            <a:endParaRPr b="1" sz="1000">
              <a:solidFill>
                <a:schemeClr val="dk2"/>
              </a:solidFill>
            </a:endParaRPr>
          </a:p>
        </p:txBody>
      </p:sp>
      <p:sp>
        <p:nvSpPr>
          <p:cNvPr id="330" name="Google Shape;330;p28"/>
          <p:cNvSpPr txBox="1"/>
          <p:nvPr/>
        </p:nvSpPr>
        <p:spPr>
          <a:xfrm>
            <a:off x="6088938" y="2711950"/>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4000</a:t>
            </a:r>
            <a:endParaRPr b="1" sz="1000">
              <a:solidFill>
                <a:schemeClr val="dk2"/>
              </a:solidFill>
            </a:endParaRPr>
          </a:p>
        </p:txBody>
      </p:sp>
      <p:sp>
        <p:nvSpPr>
          <p:cNvPr id="331" name="Google Shape;331;p28"/>
          <p:cNvSpPr txBox="1"/>
          <p:nvPr/>
        </p:nvSpPr>
        <p:spPr>
          <a:xfrm>
            <a:off x="620838" y="4708675"/>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5000</a:t>
            </a:r>
            <a:endParaRPr b="1" sz="1000">
              <a:solidFill>
                <a:schemeClr val="dk2"/>
              </a:solidFill>
            </a:endParaRPr>
          </a:p>
        </p:txBody>
      </p:sp>
      <p:sp>
        <p:nvSpPr>
          <p:cNvPr id="332" name="Google Shape;332;p28"/>
          <p:cNvSpPr txBox="1"/>
          <p:nvPr/>
        </p:nvSpPr>
        <p:spPr>
          <a:xfrm>
            <a:off x="2494075" y="4708675"/>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10000</a:t>
            </a:r>
            <a:endParaRPr b="1" sz="1000">
              <a:solidFill>
                <a:schemeClr val="dk2"/>
              </a:solidFill>
            </a:endParaRPr>
          </a:p>
        </p:txBody>
      </p:sp>
      <p:pic>
        <p:nvPicPr>
          <p:cNvPr id="333" name="Google Shape;333;p28"/>
          <p:cNvPicPr preferRelativeResize="0"/>
          <p:nvPr/>
        </p:nvPicPr>
        <p:blipFill>
          <a:blip r:embed="rId3">
            <a:alphaModFix/>
          </a:blip>
          <a:stretch>
            <a:fillRect/>
          </a:stretch>
        </p:blipFill>
        <p:spPr>
          <a:xfrm>
            <a:off x="342500" y="1103500"/>
            <a:ext cx="1642176" cy="1642176"/>
          </a:xfrm>
          <a:prstGeom prst="rect">
            <a:avLst/>
          </a:prstGeom>
          <a:noFill/>
          <a:ln>
            <a:noFill/>
          </a:ln>
        </p:spPr>
      </p:pic>
      <p:pic>
        <p:nvPicPr>
          <p:cNvPr id="334" name="Google Shape;334;p28"/>
          <p:cNvPicPr preferRelativeResize="0"/>
          <p:nvPr/>
        </p:nvPicPr>
        <p:blipFill>
          <a:blip r:embed="rId4">
            <a:alphaModFix/>
          </a:blip>
          <a:stretch>
            <a:fillRect/>
          </a:stretch>
        </p:blipFill>
        <p:spPr>
          <a:xfrm>
            <a:off x="2126797" y="1103500"/>
            <a:ext cx="1642176" cy="1642176"/>
          </a:xfrm>
          <a:prstGeom prst="rect">
            <a:avLst/>
          </a:prstGeom>
          <a:noFill/>
          <a:ln>
            <a:noFill/>
          </a:ln>
        </p:spPr>
      </p:pic>
      <p:pic>
        <p:nvPicPr>
          <p:cNvPr id="335" name="Google Shape;335;p28"/>
          <p:cNvPicPr preferRelativeResize="0"/>
          <p:nvPr/>
        </p:nvPicPr>
        <p:blipFill>
          <a:blip r:embed="rId5">
            <a:alphaModFix/>
          </a:blip>
          <a:stretch>
            <a:fillRect/>
          </a:stretch>
        </p:blipFill>
        <p:spPr>
          <a:xfrm>
            <a:off x="3954975" y="1103500"/>
            <a:ext cx="1642176" cy="1642176"/>
          </a:xfrm>
          <a:prstGeom prst="rect">
            <a:avLst/>
          </a:prstGeom>
          <a:noFill/>
          <a:ln>
            <a:noFill/>
          </a:ln>
        </p:spPr>
      </p:pic>
      <p:pic>
        <p:nvPicPr>
          <p:cNvPr id="336" name="Google Shape;336;p28"/>
          <p:cNvPicPr preferRelativeResize="0"/>
          <p:nvPr/>
        </p:nvPicPr>
        <p:blipFill>
          <a:blip r:embed="rId6">
            <a:alphaModFix/>
          </a:blip>
          <a:stretch>
            <a:fillRect/>
          </a:stretch>
        </p:blipFill>
        <p:spPr>
          <a:xfrm>
            <a:off x="5783138" y="1066200"/>
            <a:ext cx="1716764" cy="1716764"/>
          </a:xfrm>
          <a:prstGeom prst="rect">
            <a:avLst/>
          </a:prstGeom>
          <a:noFill/>
          <a:ln>
            <a:noFill/>
          </a:ln>
        </p:spPr>
      </p:pic>
      <p:pic>
        <p:nvPicPr>
          <p:cNvPr id="337" name="Google Shape;337;p28"/>
          <p:cNvPicPr preferRelativeResize="0"/>
          <p:nvPr/>
        </p:nvPicPr>
        <p:blipFill>
          <a:blip r:embed="rId7">
            <a:alphaModFix/>
          </a:blip>
          <a:stretch>
            <a:fillRect/>
          </a:stretch>
        </p:blipFill>
        <p:spPr>
          <a:xfrm>
            <a:off x="316513" y="3066500"/>
            <a:ext cx="1642176" cy="1642176"/>
          </a:xfrm>
          <a:prstGeom prst="rect">
            <a:avLst/>
          </a:prstGeom>
          <a:noFill/>
          <a:ln>
            <a:noFill/>
          </a:ln>
        </p:spPr>
      </p:pic>
      <p:pic>
        <p:nvPicPr>
          <p:cNvPr id="338" name="Google Shape;338;p28"/>
          <p:cNvPicPr preferRelativeResize="0"/>
          <p:nvPr/>
        </p:nvPicPr>
        <p:blipFill>
          <a:blip r:embed="rId8">
            <a:alphaModFix/>
          </a:blip>
          <a:stretch>
            <a:fillRect/>
          </a:stretch>
        </p:blipFill>
        <p:spPr>
          <a:xfrm>
            <a:off x="2189738" y="3066500"/>
            <a:ext cx="1642176" cy="1642176"/>
          </a:xfrm>
          <a:prstGeom prst="rect">
            <a:avLst/>
          </a:prstGeom>
          <a:noFill/>
          <a:ln>
            <a:noFill/>
          </a:ln>
        </p:spPr>
      </p:pic>
      <p:sp>
        <p:nvSpPr>
          <p:cNvPr id="339" name="Google Shape;339;p28"/>
          <p:cNvSpPr/>
          <p:nvPr/>
        </p:nvSpPr>
        <p:spPr>
          <a:xfrm>
            <a:off x="2189750" y="3125900"/>
            <a:ext cx="349800" cy="326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340" name="Google Shape;340;p28"/>
          <p:cNvSpPr txBox="1"/>
          <p:nvPr/>
        </p:nvSpPr>
        <p:spPr>
          <a:xfrm>
            <a:off x="4062975" y="3125900"/>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Parameter:</a:t>
            </a:r>
            <a:endParaRPr sz="1800">
              <a:solidFill>
                <a:schemeClr val="dk2"/>
              </a:solidFill>
            </a:endParaRPr>
          </a:p>
          <a:p>
            <a:pPr indent="0" lvl="0" marL="0" rtl="0" algn="l">
              <a:spcBef>
                <a:spcPts val="0"/>
              </a:spcBef>
              <a:spcAft>
                <a:spcPts val="0"/>
              </a:spcAft>
              <a:buNone/>
            </a:pPr>
            <a:r>
              <a:rPr lang="en" sz="1800">
                <a:solidFill>
                  <a:schemeClr val="dk2"/>
                </a:solidFill>
              </a:rPr>
              <a:t>num_channels:32 num_res_blocks: 2 attention_resolutions: 16 </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Ablation Study:64 </a:t>
            </a:r>
            <a:r>
              <a:rPr lang="en"/>
              <a:t>chanel</a:t>
            </a:r>
            <a:r>
              <a:rPr lang="en"/>
              <a:t> example</a:t>
            </a:r>
            <a:endParaRPr/>
          </a:p>
          <a:p>
            <a:pPr indent="0" lvl="0" marL="0" rtl="0" algn="l">
              <a:spcBef>
                <a:spcPts val="0"/>
              </a:spcBef>
              <a:spcAft>
                <a:spcPts val="0"/>
              </a:spcAft>
              <a:buNone/>
            </a:pPr>
            <a:r>
              <a:t/>
            </a:r>
            <a:endParaRPr/>
          </a:p>
        </p:txBody>
      </p:sp>
      <p:sp>
        <p:nvSpPr>
          <p:cNvPr id="346" name="Google Shape;346;p29"/>
          <p:cNvSpPr txBox="1"/>
          <p:nvPr/>
        </p:nvSpPr>
        <p:spPr>
          <a:xfrm>
            <a:off x="756025" y="2711950"/>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1000</a:t>
            </a:r>
            <a:endParaRPr b="1" sz="1000">
              <a:solidFill>
                <a:schemeClr val="dk2"/>
              </a:solidFill>
            </a:endParaRPr>
          </a:p>
        </p:txBody>
      </p:sp>
      <p:sp>
        <p:nvSpPr>
          <p:cNvPr id="347" name="Google Shape;347;p29"/>
          <p:cNvSpPr txBox="1"/>
          <p:nvPr/>
        </p:nvSpPr>
        <p:spPr>
          <a:xfrm>
            <a:off x="2494088" y="2711950"/>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2000</a:t>
            </a:r>
            <a:endParaRPr b="1" sz="1000">
              <a:solidFill>
                <a:schemeClr val="dk2"/>
              </a:solidFill>
            </a:endParaRPr>
          </a:p>
        </p:txBody>
      </p:sp>
      <p:sp>
        <p:nvSpPr>
          <p:cNvPr id="348" name="Google Shape;348;p29"/>
          <p:cNvSpPr txBox="1"/>
          <p:nvPr/>
        </p:nvSpPr>
        <p:spPr>
          <a:xfrm>
            <a:off x="4339788" y="2711950"/>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3000</a:t>
            </a:r>
            <a:endParaRPr b="1" sz="1000">
              <a:solidFill>
                <a:schemeClr val="dk2"/>
              </a:solidFill>
            </a:endParaRPr>
          </a:p>
        </p:txBody>
      </p:sp>
      <p:sp>
        <p:nvSpPr>
          <p:cNvPr id="349" name="Google Shape;349;p29"/>
          <p:cNvSpPr txBox="1"/>
          <p:nvPr/>
        </p:nvSpPr>
        <p:spPr>
          <a:xfrm>
            <a:off x="6088938" y="2711950"/>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4000</a:t>
            </a:r>
            <a:endParaRPr b="1" sz="1000">
              <a:solidFill>
                <a:schemeClr val="dk2"/>
              </a:solidFill>
            </a:endParaRPr>
          </a:p>
        </p:txBody>
      </p:sp>
      <p:sp>
        <p:nvSpPr>
          <p:cNvPr id="350" name="Google Shape;350;p29"/>
          <p:cNvSpPr txBox="1"/>
          <p:nvPr/>
        </p:nvSpPr>
        <p:spPr>
          <a:xfrm>
            <a:off x="620838" y="4708675"/>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5000</a:t>
            </a:r>
            <a:endParaRPr b="1" sz="1000">
              <a:solidFill>
                <a:schemeClr val="dk2"/>
              </a:solidFill>
            </a:endParaRPr>
          </a:p>
        </p:txBody>
      </p:sp>
      <p:sp>
        <p:nvSpPr>
          <p:cNvPr id="351" name="Google Shape;351;p29"/>
          <p:cNvSpPr txBox="1"/>
          <p:nvPr/>
        </p:nvSpPr>
        <p:spPr>
          <a:xfrm>
            <a:off x="2494075" y="4708675"/>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10000</a:t>
            </a:r>
            <a:endParaRPr b="1" sz="1000">
              <a:solidFill>
                <a:schemeClr val="dk2"/>
              </a:solidFill>
            </a:endParaRPr>
          </a:p>
        </p:txBody>
      </p:sp>
      <p:sp>
        <p:nvSpPr>
          <p:cNvPr id="352" name="Google Shape;352;p29"/>
          <p:cNvSpPr txBox="1"/>
          <p:nvPr/>
        </p:nvSpPr>
        <p:spPr>
          <a:xfrm>
            <a:off x="4102875" y="3125900"/>
            <a:ext cx="3498000" cy="13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a:t>
            </a:r>
            <a:r>
              <a:rPr lang="en" sz="1800">
                <a:solidFill>
                  <a:schemeClr val="dk2"/>
                </a:solidFill>
              </a:rPr>
              <a:t>arameter:</a:t>
            </a:r>
            <a:endParaRPr sz="1800">
              <a:solidFill>
                <a:schemeClr val="dk2"/>
              </a:solidFill>
            </a:endParaRPr>
          </a:p>
          <a:p>
            <a:pPr indent="0" lvl="0" marL="0" rtl="0" algn="l">
              <a:spcBef>
                <a:spcPts val="0"/>
              </a:spcBef>
              <a:spcAft>
                <a:spcPts val="0"/>
              </a:spcAft>
              <a:buNone/>
            </a:pPr>
            <a:r>
              <a:rPr lang="en" sz="1800">
                <a:solidFill>
                  <a:schemeClr val="dk2"/>
                </a:solidFill>
              </a:rPr>
              <a:t>num_channels: 64 num_res_blocks: 2 attention_resolutions: 16 </a:t>
            </a:r>
            <a:endParaRPr sz="1800">
              <a:solidFill>
                <a:schemeClr val="dk2"/>
              </a:solidFill>
            </a:endParaRPr>
          </a:p>
        </p:txBody>
      </p:sp>
      <p:pic>
        <p:nvPicPr>
          <p:cNvPr id="353" name="Google Shape;353;p29" title="sample_grid_step_001000.png"/>
          <p:cNvPicPr preferRelativeResize="0"/>
          <p:nvPr/>
        </p:nvPicPr>
        <p:blipFill>
          <a:blip r:embed="rId3">
            <a:alphaModFix/>
          </a:blip>
          <a:stretch>
            <a:fillRect/>
          </a:stretch>
        </p:blipFill>
        <p:spPr>
          <a:xfrm>
            <a:off x="308850" y="1081550"/>
            <a:ext cx="1645024" cy="1645024"/>
          </a:xfrm>
          <a:prstGeom prst="rect">
            <a:avLst/>
          </a:prstGeom>
          <a:noFill/>
          <a:ln>
            <a:noFill/>
          </a:ln>
        </p:spPr>
      </p:pic>
      <p:pic>
        <p:nvPicPr>
          <p:cNvPr id="354" name="Google Shape;354;p29"/>
          <p:cNvPicPr preferRelativeResize="0"/>
          <p:nvPr/>
        </p:nvPicPr>
        <p:blipFill>
          <a:blip r:embed="rId4">
            <a:alphaModFix/>
          </a:blip>
          <a:stretch>
            <a:fillRect/>
          </a:stretch>
        </p:blipFill>
        <p:spPr>
          <a:xfrm>
            <a:off x="2126788" y="1061025"/>
            <a:ext cx="1686052" cy="1686052"/>
          </a:xfrm>
          <a:prstGeom prst="rect">
            <a:avLst/>
          </a:prstGeom>
          <a:noFill/>
          <a:ln>
            <a:noFill/>
          </a:ln>
        </p:spPr>
      </p:pic>
      <p:pic>
        <p:nvPicPr>
          <p:cNvPr id="355" name="Google Shape;355;p29"/>
          <p:cNvPicPr preferRelativeResize="0"/>
          <p:nvPr/>
        </p:nvPicPr>
        <p:blipFill>
          <a:blip r:embed="rId5">
            <a:alphaModFix/>
          </a:blip>
          <a:stretch>
            <a:fillRect/>
          </a:stretch>
        </p:blipFill>
        <p:spPr>
          <a:xfrm>
            <a:off x="3954975" y="1061025"/>
            <a:ext cx="1686052" cy="1686052"/>
          </a:xfrm>
          <a:prstGeom prst="rect">
            <a:avLst/>
          </a:prstGeom>
          <a:noFill/>
          <a:ln>
            <a:noFill/>
          </a:ln>
        </p:spPr>
      </p:pic>
      <p:pic>
        <p:nvPicPr>
          <p:cNvPr id="356" name="Google Shape;356;p29"/>
          <p:cNvPicPr preferRelativeResize="0"/>
          <p:nvPr/>
        </p:nvPicPr>
        <p:blipFill>
          <a:blip r:embed="rId6">
            <a:alphaModFix/>
          </a:blip>
          <a:stretch>
            <a:fillRect/>
          </a:stretch>
        </p:blipFill>
        <p:spPr>
          <a:xfrm>
            <a:off x="5783150" y="1081550"/>
            <a:ext cx="1686052" cy="1686076"/>
          </a:xfrm>
          <a:prstGeom prst="rect">
            <a:avLst/>
          </a:prstGeom>
          <a:noFill/>
          <a:ln>
            <a:noFill/>
          </a:ln>
        </p:spPr>
      </p:pic>
      <p:pic>
        <p:nvPicPr>
          <p:cNvPr id="357" name="Google Shape;357;p29"/>
          <p:cNvPicPr preferRelativeResize="0"/>
          <p:nvPr/>
        </p:nvPicPr>
        <p:blipFill>
          <a:blip r:embed="rId7">
            <a:alphaModFix/>
          </a:blip>
          <a:stretch>
            <a:fillRect/>
          </a:stretch>
        </p:blipFill>
        <p:spPr>
          <a:xfrm>
            <a:off x="310263" y="3066500"/>
            <a:ext cx="1642176" cy="1642176"/>
          </a:xfrm>
          <a:prstGeom prst="rect">
            <a:avLst/>
          </a:prstGeom>
          <a:noFill/>
          <a:ln>
            <a:noFill/>
          </a:ln>
        </p:spPr>
      </p:pic>
      <p:pic>
        <p:nvPicPr>
          <p:cNvPr id="358" name="Google Shape;358;p29"/>
          <p:cNvPicPr preferRelativeResize="0"/>
          <p:nvPr/>
        </p:nvPicPr>
        <p:blipFill>
          <a:blip r:embed="rId8">
            <a:alphaModFix/>
          </a:blip>
          <a:stretch>
            <a:fillRect/>
          </a:stretch>
        </p:blipFill>
        <p:spPr>
          <a:xfrm>
            <a:off x="2126800" y="3066500"/>
            <a:ext cx="1642176" cy="1642176"/>
          </a:xfrm>
          <a:prstGeom prst="rect">
            <a:avLst/>
          </a:prstGeom>
          <a:noFill/>
          <a:ln>
            <a:noFill/>
          </a:ln>
        </p:spPr>
      </p:pic>
      <p:sp>
        <p:nvSpPr>
          <p:cNvPr id="359" name="Google Shape;359;p29"/>
          <p:cNvSpPr/>
          <p:nvPr/>
        </p:nvSpPr>
        <p:spPr>
          <a:xfrm>
            <a:off x="2968750" y="4334425"/>
            <a:ext cx="349800" cy="326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360" name="Google Shape;360;p29"/>
          <p:cNvSpPr/>
          <p:nvPr/>
        </p:nvSpPr>
        <p:spPr>
          <a:xfrm>
            <a:off x="3419175" y="3946225"/>
            <a:ext cx="349800" cy="326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361" name="Google Shape;361;p29"/>
          <p:cNvSpPr/>
          <p:nvPr/>
        </p:nvSpPr>
        <p:spPr>
          <a:xfrm>
            <a:off x="3380775" y="3066500"/>
            <a:ext cx="349800" cy="326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362" name="Google Shape;362;p29"/>
          <p:cNvSpPr/>
          <p:nvPr/>
        </p:nvSpPr>
        <p:spPr>
          <a:xfrm>
            <a:off x="3419175" y="3506363"/>
            <a:ext cx="349800" cy="326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Ablation Study:res 0 block example</a:t>
            </a:r>
            <a:endParaRPr/>
          </a:p>
          <a:p>
            <a:pPr indent="0" lvl="0" marL="0" rtl="0" algn="l">
              <a:spcBef>
                <a:spcPts val="0"/>
              </a:spcBef>
              <a:spcAft>
                <a:spcPts val="0"/>
              </a:spcAft>
              <a:buNone/>
            </a:pPr>
            <a:r>
              <a:t/>
            </a:r>
            <a:endParaRPr/>
          </a:p>
        </p:txBody>
      </p:sp>
      <p:sp>
        <p:nvSpPr>
          <p:cNvPr id="368" name="Google Shape;368;p30"/>
          <p:cNvSpPr txBox="1"/>
          <p:nvPr/>
        </p:nvSpPr>
        <p:spPr>
          <a:xfrm>
            <a:off x="756025" y="2711950"/>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1000</a:t>
            </a:r>
            <a:endParaRPr b="1" sz="1000">
              <a:solidFill>
                <a:schemeClr val="dk2"/>
              </a:solidFill>
            </a:endParaRPr>
          </a:p>
        </p:txBody>
      </p:sp>
      <p:sp>
        <p:nvSpPr>
          <p:cNvPr id="369" name="Google Shape;369;p30"/>
          <p:cNvSpPr txBox="1"/>
          <p:nvPr/>
        </p:nvSpPr>
        <p:spPr>
          <a:xfrm>
            <a:off x="2494088" y="2711950"/>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2000</a:t>
            </a:r>
            <a:endParaRPr b="1" sz="1000">
              <a:solidFill>
                <a:schemeClr val="dk2"/>
              </a:solidFill>
            </a:endParaRPr>
          </a:p>
        </p:txBody>
      </p:sp>
      <p:sp>
        <p:nvSpPr>
          <p:cNvPr id="370" name="Google Shape;370;p30"/>
          <p:cNvSpPr txBox="1"/>
          <p:nvPr/>
        </p:nvSpPr>
        <p:spPr>
          <a:xfrm>
            <a:off x="4339788" y="2711950"/>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3000</a:t>
            </a:r>
            <a:endParaRPr b="1" sz="1000">
              <a:solidFill>
                <a:schemeClr val="dk2"/>
              </a:solidFill>
            </a:endParaRPr>
          </a:p>
        </p:txBody>
      </p:sp>
      <p:sp>
        <p:nvSpPr>
          <p:cNvPr id="371" name="Google Shape;371;p30"/>
          <p:cNvSpPr txBox="1"/>
          <p:nvPr/>
        </p:nvSpPr>
        <p:spPr>
          <a:xfrm>
            <a:off x="6088938" y="2711950"/>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4000</a:t>
            </a:r>
            <a:endParaRPr b="1" sz="1000">
              <a:solidFill>
                <a:schemeClr val="dk2"/>
              </a:solidFill>
            </a:endParaRPr>
          </a:p>
        </p:txBody>
      </p:sp>
      <p:sp>
        <p:nvSpPr>
          <p:cNvPr id="372" name="Google Shape;372;p30"/>
          <p:cNvSpPr txBox="1"/>
          <p:nvPr/>
        </p:nvSpPr>
        <p:spPr>
          <a:xfrm>
            <a:off x="620838" y="4708675"/>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5000</a:t>
            </a:r>
            <a:endParaRPr b="1" sz="1000">
              <a:solidFill>
                <a:schemeClr val="dk2"/>
              </a:solidFill>
            </a:endParaRPr>
          </a:p>
        </p:txBody>
      </p:sp>
      <p:sp>
        <p:nvSpPr>
          <p:cNvPr id="373" name="Google Shape;373;p30"/>
          <p:cNvSpPr txBox="1"/>
          <p:nvPr/>
        </p:nvSpPr>
        <p:spPr>
          <a:xfrm>
            <a:off x="2494075" y="4708675"/>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10000</a:t>
            </a:r>
            <a:endParaRPr b="1" sz="1000">
              <a:solidFill>
                <a:schemeClr val="dk2"/>
              </a:solidFill>
            </a:endParaRPr>
          </a:p>
        </p:txBody>
      </p:sp>
      <p:pic>
        <p:nvPicPr>
          <p:cNvPr id="374" name="Google Shape;374;p30" title="sample_grid_step_001000.png"/>
          <p:cNvPicPr preferRelativeResize="0"/>
          <p:nvPr/>
        </p:nvPicPr>
        <p:blipFill>
          <a:blip r:embed="rId3">
            <a:alphaModFix/>
          </a:blip>
          <a:stretch>
            <a:fillRect/>
          </a:stretch>
        </p:blipFill>
        <p:spPr>
          <a:xfrm>
            <a:off x="368722" y="1078800"/>
            <a:ext cx="1572076" cy="1572076"/>
          </a:xfrm>
          <a:prstGeom prst="rect">
            <a:avLst/>
          </a:prstGeom>
          <a:noFill/>
          <a:ln>
            <a:noFill/>
          </a:ln>
        </p:spPr>
      </p:pic>
      <p:pic>
        <p:nvPicPr>
          <p:cNvPr id="375" name="Google Shape;375;p30"/>
          <p:cNvPicPr preferRelativeResize="0"/>
          <p:nvPr/>
        </p:nvPicPr>
        <p:blipFill>
          <a:blip r:embed="rId4">
            <a:alphaModFix/>
          </a:blip>
          <a:stretch>
            <a:fillRect/>
          </a:stretch>
        </p:blipFill>
        <p:spPr>
          <a:xfrm>
            <a:off x="2259850" y="1078800"/>
            <a:ext cx="1572076" cy="1572076"/>
          </a:xfrm>
          <a:prstGeom prst="rect">
            <a:avLst/>
          </a:prstGeom>
          <a:noFill/>
          <a:ln>
            <a:noFill/>
          </a:ln>
        </p:spPr>
      </p:pic>
      <p:pic>
        <p:nvPicPr>
          <p:cNvPr id="376" name="Google Shape;376;p30"/>
          <p:cNvPicPr preferRelativeResize="0"/>
          <p:nvPr/>
        </p:nvPicPr>
        <p:blipFill>
          <a:blip r:embed="rId5">
            <a:alphaModFix/>
          </a:blip>
          <a:stretch>
            <a:fillRect/>
          </a:stretch>
        </p:blipFill>
        <p:spPr>
          <a:xfrm>
            <a:off x="3990022" y="1078800"/>
            <a:ext cx="1572076" cy="1572076"/>
          </a:xfrm>
          <a:prstGeom prst="rect">
            <a:avLst/>
          </a:prstGeom>
          <a:noFill/>
          <a:ln>
            <a:noFill/>
          </a:ln>
        </p:spPr>
      </p:pic>
      <p:pic>
        <p:nvPicPr>
          <p:cNvPr id="377" name="Google Shape;377;p30"/>
          <p:cNvPicPr preferRelativeResize="0"/>
          <p:nvPr/>
        </p:nvPicPr>
        <p:blipFill>
          <a:blip r:embed="rId6">
            <a:alphaModFix/>
          </a:blip>
          <a:stretch>
            <a:fillRect/>
          </a:stretch>
        </p:blipFill>
        <p:spPr>
          <a:xfrm>
            <a:off x="5720199" y="1078788"/>
            <a:ext cx="1572076" cy="1572096"/>
          </a:xfrm>
          <a:prstGeom prst="rect">
            <a:avLst/>
          </a:prstGeom>
          <a:noFill/>
          <a:ln>
            <a:noFill/>
          </a:ln>
        </p:spPr>
      </p:pic>
      <p:pic>
        <p:nvPicPr>
          <p:cNvPr id="378" name="Google Shape;378;p30"/>
          <p:cNvPicPr preferRelativeResize="0"/>
          <p:nvPr/>
        </p:nvPicPr>
        <p:blipFill>
          <a:blip r:embed="rId7">
            <a:alphaModFix/>
          </a:blip>
          <a:stretch>
            <a:fillRect/>
          </a:stretch>
        </p:blipFill>
        <p:spPr>
          <a:xfrm>
            <a:off x="368725" y="3066500"/>
            <a:ext cx="1572076" cy="1572076"/>
          </a:xfrm>
          <a:prstGeom prst="rect">
            <a:avLst/>
          </a:prstGeom>
          <a:noFill/>
          <a:ln>
            <a:noFill/>
          </a:ln>
        </p:spPr>
      </p:pic>
      <p:pic>
        <p:nvPicPr>
          <p:cNvPr id="379" name="Google Shape;379;p30"/>
          <p:cNvPicPr preferRelativeResize="0"/>
          <p:nvPr/>
        </p:nvPicPr>
        <p:blipFill>
          <a:blip r:embed="rId8">
            <a:alphaModFix/>
          </a:blip>
          <a:stretch>
            <a:fillRect/>
          </a:stretch>
        </p:blipFill>
        <p:spPr>
          <a:xfrm>
            <a:off x="2235800" y="3066500"/>
            <a:ext cx="1572076" cy="1572076"/>
          </a:xfrm>
          <a:prstGeom prst="rect">
            <a:avLst/>
          </a:prstGeom>
          <a:noFill/>
          <a:ln>
            <a:noFill/>
          </a:ln>
        </p:spPr>
      </p:pic>
      <p:sp>
        <p:nvSpPr>
          <p:cNvPr id="380" name="Google Shape;380;p30"/>
          <p:cNvSpPr/>
          <p:nvPr/>
        </p:nvSpPr>
        <p:spPr>
          <a:xfrm>
            <a:off x="2634850" y="3516725"/>
            <a:ext cx="349800" cy="326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381" name="Google Shape;381;p30"/>
          <p:cNvSpPr txBox="1"/>
          <p:nvPr/>
        </p:nvSpPr>
        <p:spPr>
          <a:xfrm>
            <a:off x="4062325" y="3132200"/>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Parameter:</a:t>
            </a:r>
            <a:endParaRPr sz="1800">
              <a:solidFill>
                <a:schemeClr val="dk2"/>
              </a:solidFill>
            </a:endParaRPr>
          </a:p>
          <a:p>
            <a:pPr indent="0" lvl="0" marL="0" rtl="0" algn="l">
              <a:spcBef>
                <a:spcPts val="0"/>
              </a:spcBef>
              <a:spcAft>
                <a:spcPts val="0"/>
              </a:spcAft>
              <a:buNone/>
            </a:pPr>
            <a:r>
              <a:rPr lang="en" sz="1800">
                <a:solidFill>
                  <a:schemeClr val="dk2"/>
                </a:solidFill>
              </a:rPr>
              <a:t>num_channels: 32 num_res_blocks: 0 attention_resolutions: 16 </a:t>
            </a:r>
            <a:endParaRPr sz="1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Ablation Study:res 1 block example</a:t>
            </a:r>
            <a:endParaRPr/>
          </a:p>
          <a:p>
            <a:pPr indent="0" lvl="0" marL="0" rtl="0" algn="l">
              <a:spcBef>
                <a:spcPts val="0"/>
              </a:spcBef>
              <a:spcAft>
                <a:spcPts val="0"/>
              </a:spcAft>
              <a:buNone/>
            </a:pPr>
            <a:r>
              <a:t/>
            </a:r>
            <a:endParaRPr/>
          </a:p>
        </p:txBody>
      </p:sp>
      <p:sp>
        <p:nvSpPr>
          <p:cNvPr id="387" name="Google Shape;387;p31"/>
          <p:cNvSpPr txBox="1"/>
          <p:nvPr/>
        </p:nvSpPr>
        <p:spPr>
          <a:xfrm>
            <a:off x="756025" y="2711950"/>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1000</a:t>
            </a:r>
            <a:endParaRPr b="1" sz="1000">
              <a:solidFill>
                <a:schemeClr val="dk2"/>
              </a:solidFill>
            </a:endParaRPr>
          </a:p>
        </p:txBody>
      </p:sp>
      <p:sp>
        <p:nvSpPr>
          <p:cNvPr id="388" name="Google Shape;388;p31"/>
          <p:cNvSpPr txBox="1"/>
          <p:nvPr/>
        </p:nvSpPr>
        <p:spPr>
          <a:xfrm>
            <a:off x="2494088" y="2711950"/>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2000</a:t>
            </a:r>
            <a:endParaRPr b="1" sz="1000">
              <a:solidFill>
                <a:schemeClr val="dk2"/>
              </a:solidFill>
            </a:endParaRPr>
          </a:p>
        </p:txBody>
      </p:sp>
      <p:sp>
        <p:nvSpPr>
          <p:cNvPr id="389" name="Google Shape;389;p31"/>
          <p:cNvSpPr txBox="1"/>
          <p:nvPr/>
        </p:nvSpPr>
        <p:spPr>
          <a:xfrm>
            <a:off x="4339788" y="2711950"/>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3000</a:t>
            </a:r>
            <a:endParaRPr b="1" sz="1000">
              <a:solidFill>
                <a:schemeClr val="dk2"/>
              </a:solidFill>
            </a:endParaRPr>
          </a:p>
        </p:txBody>
      </p:sp>
      <p:sp>
        <p:nvSpPr>
          <p:cNvPr id="390" name="Google Shape;390;p31"/>
          <p:cNvSpPr txBox="1"/>
          <p:nvPr/>
        </p:nvSpPr>
        <p:spPr>
          <a:xfrm>
            <a:off x="6088938" y="2711950"/>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4000</a:t>
            </a:r>
            <a:endParaRPr b="1" sz="1000">
              <a:solidFill>
                <a:schemeClr val="dk2"/>
              </a:solidFill>
            </a:endParaRPr>
          </a:p>
        </p:txBody>
      </p:sp>
      <p:sp>
        <p:nvSpPr>
          <p:cNvPr id="391" name="Google Shape;391;p31"/>
          <p:cNvSpPr txBox="1"/>
          <p:nvPr/>
        </p:nvSpPr>
        <p:spPr>
          <a:xfrm>
            <a:off x="620838" y="4708675"/>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5000</a:t>
            </a:r>
            <a:endParaRPr b="1" sz="1000">
              <a:solidFill>
                <a:schemeClr val="dk2"/>
              </a:solidFill>
            </a:endParaRPr>
          </a:p>
        </p:txBody>
      </p:sp>
      <p:sp>
        <p:nvSpPr>
          <p:cNvPr id="392" name="Google Shape;392;p31"/>
          <p:cNvSpPr txBox="1"/>
          <p:nvPr/>
        </p:nvSpPr>
        <p:spPr>
          <a:xfrm>
            <a:off x="2494075" y="4708675"/>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10000</a:t>
            </a:r>
            <a:endParaRPr b="1" sz="1000">
              <a:solidFill>
                <a:schemeClr val="dk2"/>
              </a:solidFill>
            </a:endParaRPr>
          </a:p>
        </p:txBody>
      </p:sp>
      <p:pic>
        <p:nvPicPr>
          <p:cNvPr id="393" name="Google Shape;393;p31" title="sample_grid_step_001000.png"/>
          <p:cNvPicPr preferRelativeResize="0"/>
          <p:nvPr/>
        </p:nvPicPr>
        <p:blipFill>
          <a:blip r:embed="rId3">
            <a:alphaModFix/>
          </a:blip>
          <a:stretch>
            <a:fillRect/>
          </a:stretch>
        </p:blipFill>
        <p:spPr>
          <a:xfrm>
            <a:off x="368725" y="1118376"/>
            <a:ext cx="1595052" cy="1595052"/>
          </a:xfrm>
          <a:prstGeom prst="rect">
            <a:avLst/>
          </a:prstGeom>
          <a:noFill/>
          <a:ln>
            <a:noFill/>
          </a:ln>
        </p:spPr>
      </p:pic>
      <p:pic>
        <p:nvPicPr>
          <p:cNvPr id="394" name="Google Shape;394;p31"/>
          <p:cNvPicPr preferRelativeResize="0"/>
          <p:nvPr/>
        </p:nvPicPr>
        <p:blipFill>
          <a:blip r:embed="rId4">
            <a:alphaModFix/>
          </a:blip>
          <a:stretch>
            <a:fillRect/>
          </a:stretch>
        </p:blipFill>
        <p:spPr>
          <a:xfrm>
            <a:off x="2236875" y="1118375"/>
            <a:ext cx="1595048" cy="1595048"/>
          </a:xfrm>
          <a:prstGeom prst="rect">
            <a:avLst/>
          </a:prstGeom>
          <a:noFill/>
          <a:ln>
            <a:noFill/>
          </a:ln>
        </p:spPr>
      </p:pic>
      <p:pic>
        <p:nvPicPr>
          <p:cNvPr id="395" name="Google Shape;395;p31"/>
          <p:cNvPicPr preferRelativeResize="0"/>
          <p:nvPr/>
        </p:nvPicPr>
        <p:blipFill>
          <a:blip r:embed="rId5">
            <a:alphaModFix/>
          </a:blip>
          <a:stretch>
            <a:fillRect/>
          </a:stretch>
        </p:blipFill>
        <p:spPr>
          <a:xfrm>
            <a:off x="3953525" y="1118375"/>
            <a:ext cx="1595052" cy="1595052"/>
          </a:xfrm>
          <a:prstGeom prst="rect">
            <a:avLst/>
          </a:prstGeom>
          <a:noFill/>
          <a:ln>
            <a:noFill/>
          </a:ln>
        </p:spPr>
      </p:pic>
      <p:pic>
        <p:nvPicPr>
          <p:cNvPr id="396" name="Google Shape;396;p31"/>
          <p:cNvPicPr preferRelativeResize="0"/>
          <p:nvPr/>
        </p:nvPicPr>
        <p:blipFill>
          <a:blip r:embed="rId6">
            <a:alphaModFix/>
          </a:blip>
          <a:stretch>
            <a:fillRect/>
          </a:stretch>
        </p:blipFill>
        <p:spPr>
          <a:xfrm>
            <a:off x="5670174" y="1129850"/>
            <a:ext cx="1572076" cy="1572096"/>
          </a:xfrm>
          <a:prstGeom prst="rect">
            <a:avLst/>
          </a:prstGeom>
          <a:noFill/>
          <a:ln>
            <a:noFill/>
          </a:ln>
        </p:spPr>
      </p:pic>
      <p:pic>
        <p:nvPicPr>
          <p:cNvPr id="397" name="Google Shape;397;p31"/>
          <p:cNvPicPr preferRelativeResize="0"/>
          <p:nvPr/>
        </p:nvPicPr>
        <p:blipFill>
          <a:blip r:embed="rId7">
            <a:alphaModFix/>
          </a:blip>
          <a:stretch>
            <a:fillRect/>
          </a:stretch>
        </p:blipFill>
        <p:spPr>
          <a:xfrm>
            <a:off x="368725" y="3055013"/>
            <a:ext cx="1595052" cy="1595048"/>
          </a:xfrm>
          <a:prstGeom prst="rect">
            <a:avLst/>
          </a:prstGeom>
          <a:noFill/>
          <a:ln>
            <a:noFill/>
          </a:ln>
        </p:spPr>
      </p:pic>
      <p:pic>
        <p:nvPicPr>
          <p:cNvPr id="398" name="Google Shape;398;p31"/>
          <p:cNvPicPr preferRelativeResize="0"/>
          <p:nvPr/>
        </p:nvPicPr>
        <p:blipFill>
          <a:blip r:embed="rId8">
            <a:alphaModFix/>
          </a:blip>
          <a:stretch>
            <a:fillRect/>
          </a:stretch>
        </p:blipFill>
        <p:spPr>
          <a:xfrm>
            <a:off x="2247288" y="3066500"/>
            <a:ext cx="1572076" cy="1572076"/>
          </a:xfrm>
          <a:prstGeom prst="rect">
            <a:avLst/>
          </a:prstGeom>
          <a:noFill/>
          <a:ln>
            <a:noFill/>
          </a:ln>
        </p:spPr>
      </p:pic>
      <p:sp>
        <p:nvSpPr>
          <p:cNvPr id="399" name="Google Shape;399;p31"/>
          <p:cNvSpPr/>
          <p:nvPr/>
        </p:nvSpPr>
        <p:spPr>
          <a:xfrm>
            <a:off x="3469575" y="3913075"/>
            <a:ext cx="349800" cy="326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400" name="Google Shape;400;p31"/>
          <p:cNvSpPr txBox="1"/>
          <p:nvPr/>
        </p:nvSpPr>
        <p:spPr>
          <a:xfrm>
            <a:off x="4054375" y="3066500"/>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Parameter:</a:t>
            </a:r>
            <a:endParaRPr sz="1800">
              <a:solidFill>
                <a:schemeClr val="dk2"/>
              </a:solidFill>
            </a:endParaRPr>
          </a:p>
          <a:p>
            <a:pPr indent="0" lvl="0" marL="0" rtl="0" algn="l">
              <a:spcBef>
                <a:spcPts val="0"/>
              </a:spcBef>
              <a:spcAft>
                <a:spcPts val="0"/>
              </a:spcAft>
              <a:buNone/>
            </a:pPr>
            <a:r>
              <a:rPr lang="en" sz="1800">
                <a:solidFill>
                  <a:schemeClr val="dk2"/>
                </a:solidFill>
              </a:rPr>
              <a:t>num_channels: 32 num_res_blocks:1 attention_resolutions: 16 </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t>
            </a:r>
            <a:r>
              <a:rPr lang="en"/>
              <a:t>ackground</a:t>
            </a:r>
            <a:endParaRPr/>
          </a:p>
        </p:txBody>
      </p:sp>
      <p:sp>
        <p:nvSpPr>
          <p:cNvPr id="62" name="Google Shape;62;p14"/>
          <p:cNvSpPr txBox="1"/>
          <p:nvPr>
            <p:ph idx="1" type="body"/>
          </p:nvPr>
        </p:nvSpPr>
        <p:spPr>
          <a:xfrm>
            <a:off x="311700" y="3496525"/>
            <a:ext cx="8520600" cy="9450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lang="en" sz="1400"/>
              <a:t>D</a:t>
            </a:r>
            <a:r>
              <a:rPr lang="en" sz="1400"/>
              <a:t>iffusion models have demonstrated an excellent ability to generate high-quality images.</a:t>
            </a:r>
            <a:endParaRPr sz="1400"/>
          </a:p>
          <a:p>
            <a:pPr indent="-317500" lvl="0" marL="457200" rtl="0" algn="l">
              <a:lnSpc>
                <a:spcPct val="115000"/>
              </a:lnSpc>
              <a:spcBef>
                <a:spcPts val="0"/>
              </a:spcBef>
              <a:spcAft>
                <a:spcPts val="0"/>
              </a:spcAft>
              <a:buSzPts val="1400"/>
              <a:buChar char="●"/>
            </a:pPr>
            <a:r>
              <a:rPr lang="en" sz="1400"/>
              <a:t>However, the internal representations learned by those models remain a black box. It is difficult to understand how a particular output is produced or why some certain failures occur.​</a:t>
            </a:r>
            <a:endParaRPr sz="1400"/>
          </a:p>
        </p:txBody>
      </p:sp>
      <p:pic>
        <p:nvPicPr>
          <p:cNvPr id="63" name="Google Shape;63;p14"/>
          <p:cNvPicPr preferRelativeResize="0"/>
          <p:nvPr/>
        </p:nvPicPr>
        <p:blipFill>
          <a:blip r:embed="rId3">
            <a:alphaModFix/>
          </a:blip>
          <a:stretch>
            <a:fillRect/>
          </a:stretch>
        </p:blipFill>
        <p:spPr>
          <a:xfrm>
            <a:off x="2318035" y="1017725"/>
            <a:ext cx="4507925" cy="2254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Ablation Study:no attention example</a:t>
            </a:r>
            <a:endParaRPr/>
          </a:p>
          <a:p>
            <a:pPr indent="0" lvl="0" marL="0" rtl="0" algn="l">
              <a:spcBef>
                <a:spcPts val="0"/>
              </a:spcBef>
              <a:spcAft>
                <a:spcPts val="0"/>
              </a:spcAft>
              <a:buNone/>
            </a:pPr>
            <a:r>
              <a:t/>
            </a:r>
            <a:endParaRPr/>
          </a:p>
        </p:txBody>
      </p:sp>
      <p:pic>
        <p:nvPicPr>
          <p:cNvPr id="406" name="Google Shape;406;p32" title="sample_grid_step_001000.png"/>
          <p:cNvPicPr preferRelativeResize="0"/>
          <p:nvPr/>
        </p:nvPicPr>
        <p:blipFill>
          <a:blip r:embed="rId3">
            <a:alphaModFix/>
          </a:blip>
          <a:stretch>
            <a:fillRect/>
          </a:stretch>
        </p:blipFill>
        <p:spPr>
          <a:xfrm>
            <a:off x="263700" y="1122575"/>
            <a:ext cx="1645024" cy="1645024"/>
          </a:xfrm>
          <a:prstGeom prst="rect">
            <a:avLst/>
          </a:prstGeom>
          <a:noFill/>
          <a:ln>
            <a:noFill/>
          </a:ln>
        </p:spPr>
      </p:pic>
      <p:pic>
        <p:nvPicPr>
          <p:cNvPr id="407" name="Google Shape;407;p32"/>
          <p:cNvPicPr preferRelativeResize="0"/>
          <p:nvPr/>
        </p:nvPicPr>
        <p:blipFill>
          <a:blip r:embed="rId4">
            <a:alphaModFix/>
          </a:blip>
          <a:stretch>
            <a:fillRect/>
          </a:stretch>
        </p:blipFill>
        <p:spPr>
          <a:xfrm>
            <a:off x="2188325" y="1122575"/>
            <a:ext cx="1645024" cy="1645024"/>
          </a:xfrm>
          <a:prstGeom prst="rect">
            <a:avLst/>
          </a:prstGeom>
          <a:noFill/>
          <a:ln>
            <a:noFill/>
          </a:ln>
        </p:spPr>
      </p:pic>
      <p:pic>
        <p:nvPicPr>
          <p:cNvPr id="408" name="Google Shape;408;p32"/>
          <p:cNvPicPr preferRelativeResize="0"/>
          <p:nvPr/>
        </p:nvPicPr>
        <p:blipFill>
          <a:blip r:embed="rId5">
            <a:alphaModFix/>
          </a:blip>
          <a:stretch>
            <a:fillRect/>
          </a:stretch>
        </p:blipFill>
        <p:spPr>
          <a:xfrm>
            <a:off x="3985749" y="1122575"/>
            <a:ext cx="1645024" cy="1645024"/>
          </a:xfrm>
          <a:prstGeom prst="rect">
            <a:avLst/>
          </a:prstGeom>
          <a:noFill/>
          <a:ln>
            <a:noFill/>
          </a:ln>
        </p:spPr>
      </p:pic>
      <p:pic>
        <p:nvPicPr>
          <p:cNvPr id="409" name="Google Shape;409;p32"/>
          <p:cNvPicPr preferRelativeResize="0"/>
          <p:nvPr/>
        </p:nvPicPr>
        <p:blipFill>
          <a:blip r:embed="rId5">
            <a:alphaModFix/>
          </a:blip>
          <a:stretch>
            <a:fillRect/>
          </a:stretch>
        </p:blipFill>
        <p:spPr>
          <a:xfrm>
            <a:off x="5783174" y="1122575"/>
            <a:ext cx="1645024" cy="1645024"/>
          </a:xfrm>
          <a:prstGeom prst="rect">
            <a:avLst/>
          </a:prstGeom>
          <a:noFill/>
          <a:ln>
            <a:noFill/>
          </a:ln>
        </p:spPr>
      </p:pic>
      <p:pic>
        <p:nvPicPr>
          <p:cNvPr id="410" name="Google Shape;410;p32"/>
          <p:cNvPicPr preferRelativeResize="0"/>
          <p:nvPr/>
        </p:nvPicPr>
        <p:blipFill>
          <a:blip r:embed="rId6">
            <a:alphaModFix/>
          </a:blip>
          <a:stretch>
            <a:fillRect/>
          </a:stretch>
        </p:blipFill>
        <p:spPr>
          <a:xfrm>
            <a:off x="263700" y="3023350"/>
            <a:ext cx="1645024" cy="1645024"/>
          </a:xfrm>
          <a:prstGeom prst="rect">
            <a:avLst/>
          </a:prstGeom>
          <a:noFill/>
          <a:ln>
            <a:noFill/>
          </a:ln>
        </p:spPr>
      </p:pic>
      <p:pic>
        <p:nvPicPr>
          <p:cNvPr id="411" name="Google Shape;411;p32"/>
          <p:cNvPicPr preferRelativeResize="0"/>
          <p:nvPr/>
        </p:nvPicPr>
        <p:blipFill>
          <a:blip r:embed="rId7">
            <a:alphaModFix/>
          </a:blip>
          <a:stretch>
            <a:fillRect/>
          </a:stretch>
        </p:blipFill>
        <p:spPr>
          <a:xfrm>
            <a:off x="2188324" y="3023350"/>
            <a:ext cx="1645024" cy="1645024"/>
          </a:xfrm>
          <a:prstGeom prst="rect">
            <a:avLst/>
          </a:prstGeom>
          <a:noFill/>
          <a:ln>
            <a:noFill/>
          </a:ln>
        </p:spPr>
      </p:pic>
      <p:sp>
        <p:nvSpPr>
          <p:cNvPr id="412" name="Google Shape;412;p32"/>
          <p:cNvSpPr txBox="1"/>
          <p:nvPr/>
        </p:nvSpPr>
        <p:spPr>
          <a:xfrm>
            <a:off x="756025" y="2711950"/>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1000</a:t>
            </a:r>
            <a:endParaRPr b="1" sz="1000">
              <a:solidFill>
                <a:schemeClr val="dk2"/>
              </a:solidFill>
            </a:endParaRPr>
          </a:p>
        </p:txBody>
      </p:sp>
      <p:sp>
        <p:nvSpPr>
          <p:cNvPr id="413" name="Google Shape;413;p32"/>
          <p:cNvSpPr txBox="1"/>
          <p:nvPr/>
        </p:nvSpPr>
        <p:spPr>
          <a:xfrm>
            <a:off x="2494088" y="2711950"/>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2000</a:t>
            </a:r>
            <a:endParaRPr b="1" sz="1000">
              <a:solidFill>
                <a:schemeClr val="dk2"/>
              </a:solidFill>
            </a:endParaRPr>
          </a:p>
        </p:txBody>
      </p:sp>
      <p:sp>
        <p:nvSpPr>
          <p:cNvPr id="414" name="Google Shape;414;p32"/>
          <p:cNvSpPr txBox="1"/>
          <p:nvPr/>
        </p:nvSpPr>
        <p:spPr>
          <a:xfrm>
            <a:off x="4339788" y="2711950"/>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3000</a:t>
            </a:r>
            <a:endParaRPr b="1" sz="1000">
              <a:solidFill>
                <a:schemeClr val="dk2"/>
              </a:solidFill>
            </a:endParaRPr>
          </a:p>
        </p:txBody>
      </p:sp>
      <p:sp>
        <p:nvSpPr>
          <p:cNvPr id="415" name="Google Shape;415;p32"/>
          <p:cNvSpPr txBox="1"/>
          <p:nvPr/>
        </p:nvSpPr>
        <p:spPr>
          <a:xfrm>
            <a:off x="6088938" y="2711950"/>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4000</a:t>
            </a:r>
            <a:endParaRPr b="1" sz="1000">
              <a:solidFill>
                <a:schemeClr val="dk2"/>
              </a:solidFill>
            </a:endParaRPr>
          </a:p>
        </p:txBody>
      </p:sp>
      <p:sp>
        <p:nvSpPr>
          <p:cNvPr id="416" name="Google Shape;416;p32"/>
          <p:cNvSpPr txBox="1"/>
          <p:nvPr/>
        </p:nvSpPr>
        <p:spPr>
          <a:xfrm>
            <a:off x="620838" y="4708675"/>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5000</a:t>
            </a:r>
            <a:endParaRPr b="1" sz="1000">
              <a:solidFill>
                <a:schemeClr val="dk2"/>
              </a:solidFill>
            </a:endParaRPr>
          </a:p>
        </p:txBody>
      </p:sp>
      <p:sp>
        <p:nvSpPr>
          <p:cNvPr id="417" name="Google Shape;417;p32"/>
          <p:cNvSpPr txBox="1"/>
          <p:nvPr/>
        </p:nvSpPr>
        <p:spPr>
          <a:xfrm>
            <a:off x="2494075" y="4708675"/>
            <a:ext cx="10335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Step 10000</a:t>
            </a:r>
            <a:endParaRPr b="1" sz="1000">
              <a:solidFill>
                <a:schemeClr val="dk2"/>
              </a:solidFill>
            </a:endParaRPr>
          </a:p>
        </p:txBody>
      </p:sp>
      <p:sp>
        <p:nvSpPr>
          <p:cNvPr id="418" name="Google Shape;418;p32"/>
          <p:cNvSpPr/>
          <p:nvPr/>
        </p:nvSpPr>
        <p:spPr>
          <a:xfrm>
            <a:off x="2188325" y="3125900"/>
            <a:ext cx="349800" cy="326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419" name="Google Shape;419;p32"/>
          <p:cNvSpPr txBox="1"/>
          <p:nvPr/>
        </p:nvSpPr>
        <p:spPr>
          <a:xfrm>
            <a:off x="4112950" y="3076550"/>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Parameter:</a:t>
            </a:r>
            <a:endParaRPr sz="1800">
              <a:solidFill>
                <a:schemeClr val="dk2"/>
              </a:solidFill>
            </a:endParaRPr>
          </a:p>
          <a:p>
            <a:pPr indent="0" lvl="0" marL="0" rtl="0" algn="l">
              <a:spcBef>
                <a:spcPts val="0"/>
              </a:spcBef>
              <a:spcAft>
                <a:spcPts val="0"/>
              </a:spcAft>
              <a:buNone/>
            </a:pPr>
            <a:r>
              <a:rPr lang="en" sz="1800">
                <a:solidFill>
                  <a:schemeClr val="dk2"/>
                </a:solidFill>
              </a:rPr>
              <a:t>num_channels: 32 num_res_blocks: 2 attention_resolutions: no</a:t>
            </a:r>
            <a:endParaRPr sz="1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Ablation study findings and takeaways:</a:t>
            </a:r>
            <a:endParaRPr/>
          </a:p>
        </p:txBody>
      </p:sp>
      <p:sp>
        <p:nvSpPr>
          <p:cNvPr id="425" name="Google Shape;425;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1155"/>
              <a:t>Due to computational constraints, we could only train each model for 10,000 steps, far short of the 500,000 steps in the original IDDPM paper. Despite this limitation, our preliminary ablation study revealed valuable insights:</a:t>
            </a:r>
            <a:endParaRPr sz="1155"/>
          </a:p>
          <a:p>
            <a:pPr indent="-327342" lvl="0" marL="457200" rtl="0" algn="l">
              <a:lnSpc>
                <a:spcPct val="95000"/>
              </a:lnSpc>
              <a:spcBef>
                <a:spcPts val="1200"/>
              </a:spcBef>
              <a:spcAft>
                <a:spcPts val="0"/>
              </a:spcAft>
              <a:buSzPts val="1555"/>
              <a:buChar char="●"/>
            </a:pPr>
            <a:r>
              <a:rPr b="1" lang="en" sz="1300">
                <a:solidFill>
                  <a:schemeClr val="dk1"/>
                </a:solidFill>
              </a:rPr>
              <a:t>Channel width is the most impactful parameter</a:t>
            </a:r>
            <a:r>
              <a:rPr lang="en" sz="1300">
                <a:solidFill>
                  <a:schemeClr val="dk1"/>
                </a:solidFill>
              </a:rPr>
              <a:t> - Doubling channels from 32 to 64 provided the largest performance boost with a 25.5% FID improvement . This suggests that when working with limited computational resources, prioritizing width over other architectural components yields the best returns for image quality and diversity.</a:t>
            </a:r>
            <a:endParaRPr sz="1300">
              <a:solidFill>
                <a:schemeClr val="dk1"/>
              </a:solidFill>
            </a:endParaRPr>
          </a:p>
          <a:p>
            <a:pPr indent="-327342" lvl="0" marL="457200" rtl="0" algn="l">
              <a:lnSpc>
                <a:spcPct val="95000"/>
              </a:lnSpc>
              <a:spcBef>
                <a:spcPts val="0"/>
              </a:spcBef>
              <a:spcAft>
                <a:spcPts val="0"/>
              </a:spcAft>
              <a:buSzPts val="1555"/>
              <a:buChar char="●"/>
            </a:pPr>
            <a:r>
              <a:rPr b="1" lang="en" sz="1300">
                <a:solidFill>
                  <a:schemeClr val="dk1"/>
                </a:solidFill>
              </a:rPr>
              <a:t>Attention mechanisms demonstrate critical importance</a:t>
            </a:r>
            <a:r>
              <a:rPr lang="en" sz="1300">
                <a:solidFill>
                  <a:schemeClr val="dk1"/>
                </a:solidFill>
              </a:rPr>
              <a:t> - Models with attention mechanisms significantly outperformed those without, with the no-attention variant showing a 23% worse FID score. confirms that attention's ability to capture long-range dependencies is essential for generating coherent and detailed images.</a:t>
            </a:r>
            <a:endParaRPr sz="1300">
              <a:solidFill>
                <a:schemeClr val="dk1"/>
              </a:solidFill>
            </a:endParaRPr>
          </a:p>
          <a:p>
            <a:pPr indent="-327342" lvl="0" marL="457200" rtl="0" algn="l">
              <a:lnSpc>
                <a:spcPct val="95000"/>
              </a:lnSpc>
              <a:spcBef>
                <a:spcPts val="0"/>
              </a:spcBef>
              <a:spcAft>
                <a:spcPts val="0"/>
              </a:spcAft>
              <a:buSzPts val="1555"/>
              <a:buChar char="●"/>
            </a:pPr>
            <a:r>
              <a:rPr b="1" lang="en" sz="1300">
                <a:solidFill>
                  <a:schemeClr val="dk1"/>
                </a:solidFill>
              </a:rPr>
              <a:t>Residual blocks impact convergence speed and quality</a:t>
            </a:r>
            <a:r>
              <a:rPr lang="en" sz="1300">
                <a:solidFill>
                  <a:schemeClr val="dk1"/>
                </a:solidFill>
              </a:rPr>
              <a:t> - Models with fewer residual blocks showed faster initial convergence but ultimately produced lower quality results.</a:t>
            </a:r>
            <a:endParaRPr sz="1555"/>
          </a:p>
          <a:p>
            <a:pPr indent="-311150" lvl="0" marL="457200" rtl="0" algn="l">
              <a:lnSpc>
                <a:spcPct val="95000"/>
              </a:lnSpc>
              <a:spcBef>
                <a:spcPts val="0"/>
              </a:spcBef>
              <a:spcAft>
                <a:spcPts val="0"/>
              </a:spcAft>
              <a:buSzPts val="1300"/>
              <a:buChar char="●"/>
            </a:pPr>
            <a:r>
              <a:rPr b="1" lang="en" sz="1300"/>
              <a:t>Training budget matters</a:t>
            </a:r>
            <a:r>
              <a:rPr lang="en" sz="1300"/>
              <a:t> - Our findings reflect early training dynamics and might differ from fully-trained models. This highlights the importance of architectural choices when working with limited training budgets.</a:t>
            </a:r>
            <a:endParaRPr sz="1300"/>
          </a:p>
          <a:p>
            <a:pPr indent="0" lvl="0" marL="0" rtl="0" algn="l">
              <a:lnSpc>
                <a:spcPct val="95000"/>
              </a:lnSpc>
              <a:spcBef>
                <a:spcPts val="1200"/>
              </a:spcBef>
              <a:spcAft>
                <a:spcPts val="1200"/>
              </a:spcAft>
              <a:buSzPts val="523"/>
              <a:buNone/>
            </a:pPr>
            <a:r>
              <a:rPr lang="en" sz="1155"/>
              <a:t>These initial results provide practical guidance for diffusion model architecture design when computational resources are constrained, though further investigation with extended training would be valuable for confirming whether these trends persist.</a:t>
            </a:r>
            <a:endParaRPr sz="1155"/>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works</a:t>
            </a:r>
            <a:endParaRPr/>
          </a:p>
        </p:txBody>
      </p:sp>
      <p:sp>
        <p:nvSpPr>
          <p:cNvPr id="431" name="Google Shape;431;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1"/>
              </a:buClr>
              <a:buSzPts val="1300"/>
              <a:buChar char="●"/>
            </a:pPr>
            <a:r>
              <a:rPr b="1" lang="en" sz="1300">
                <a:solidFill>
                  <a:schemeClr val="dk1"/>
                </a:solidFill>
              </a:rPr>
              <a:t>Architecture-Specific Noise Schedule Optimization</a:t>
            </a:r>
            <a:r>
              <a:rPr lang="en" sz="1300">
                <a:solidFill>
                  <a:schemeClr val="dk1"/>
                </a:solidFill>
              </a:rPr>
              <a:t>: Investigate how different noise schedules interact with current U-Net architecture variants. Determine if models with varying channel widths and attention mechanisms benefit from customized noise scheduling strategies to further improve generation quality.</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Component-Level Transfer Learning</a:t>
            </a:r>
            <a:r>
              <a:rPr lang="en" sz="1300">
                <a:solidFill>
                  <a:schemeClr val="dk1"/>
                </a:solidFill>
              </a:rPr>
              <a:t>: Explore whether pre-training specific components of U-Net architecture (particularly the attention and residual blocks) on larger datasets can improve performance when fine-tuned on smaller datasets, potentially addressing the diminishing returns observed in our ablation study.</a:t>
            </a:r>
            <a:endParaRPr sz="13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437" name="Google Shape;437;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Denoising Diffusion Probabilistic Models, Jonathan Ho, Ajay Jain, Pieter Abbeel, 16 Dec 2020</a:t>
            </a:r>
            <a:endParaRPr/>
          </a:p>
          <a:p>
            <a:pPr indent="0" lvl="0" marL="0" rtl="0" algn="l">
              <a:spcBef>
                <a:spcPts val="1200"/>
              </a:spcBef>
              <a:spcAft>
                <a:spcPts val="0"/>
              </a:spcAft>
              <a:buNone/>
            </a:pPr>
            <a:r>
              <a:rPr lang="en"/>
              <a:t>Improved Denoising Diffusion Probabilistic Models, Alex Nichol, Prafulla Dhariwal, 18 Feb 2021</a:t>
            </a:r>
            <a:endParaRPr/>
          </a:p>
          <a:p>
            <a:pPr indent="0" lvl="0" marL="0" rtl="0" algn="l">
              <a:spcBef>
                <a:spcPts val="1200"/>
              </a:spcBef>
              <a:spcAft>
                <a:spcPts val="0"/>
              </a:spcAft>
              <a:buNone/>
            </a:pPr>
            <a:r>
              <a:rPr lang="en"/>
              <a:t>Understanding the Latent Space of Diffusion Models through the Lens of Riemannian Geometry, Yong-Hyun Park, Mingi Kwon, Jaewoong Choi, Junghyo Jo, Youngjung Uh, 27 Oct 2023</a:t>
            </a:r>
            <a:endParaRPr/>
          </a:p>
          <a:p>
            <a:pPr indent="0" lvl="0" marL="0" rtl="0" algn="l">
              <a:spcBef>
                <a:spcPts val="1200"/>
              </a:spcBef>
              <a:spcAft>
                <a:spcPts val="0"/>
              </a:spcAft>
              <a:buNone/>
            </a:pPr>
            <a:r>
              <a:rPr lang="en"/>
              <a:t>Dissecting and Mitigating Diffusion Bias via Mechanistic Interpretability, Yingdong Shi, Changming Li, Yongxiang Zhao, Sibei Yang, Jingyi Yu, Kan Ren, 26 Mar 2025</a:t>
            </a:r>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Q&amp;A</a:t>
            </a:r>
            <a:endParaRPr/>
          </a:p>
        </p:txBody>
      </p:sp>
      <p:sp>
        <p:nvSpPr>
          <p:cNvPr id="443" name="Google Shape;443;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Questions?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7"/>
          <p:cNvSpPr txBox="1"/>
          <p:nvPr/>
        </p:nvSpPr>
        <p:spPr>
          <a:xfrm>
            <a:off x="2631900" y="1872450"/>
            <a:ext cx="3880200" cy="139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dk2"/>
                </a:solidFill>
              </a:rPr>
              <a:t>Thank you</a:t>
            </a:r>
            <a:endParaRPr sz="36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2" name="Shape 452"/>
        <p:cNvGrpSpPr/>
        <p:nvPr/>
      </p:nvGrpSpPr>
      <p:grpSpPr>
        <a:xfrm>
          <a:off x="0" y="0"/>
          <a:ext cx="0" cy="0"/>
          <a:chOff x="0" y="0"/>
          <a:chExt cx="0" cy="0"/>
        </a:xfrm>
      </p:grpSpPr>
      <p:sp>
        <p:nvSpPr>
          <p:cNvPr id="453" name="Google Shape;45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t>
            </a:r>
            <a:r>
              <a:rPr lang="en"/>
              <a:t>elated research</a:t>
            </a:r>
            <a:endParaRPr/>
          </a:p>
        </p:txBody>
      </p:sp>
      <p:sp>
        <p:nvSpPr>
          <p:cNvPr id="454" name="Google Shape;454;p38"/>
          <p:cNvSpPr txBox="1"/>
          <p:nvPr>
            <p:ph idx="1" type="body"/>
          </p:nvPr>
        </p:nvSpPr>
        <p:spPr>
          <a:xfrm>
            <a:off x="311700" y="863550"/>
            <a:ext cx="8520600" cy="3416400"/>
          </a:xfrm>
          <a:prstGeom prst="rect">
            <a:avLst/>
          </a:prstGeom>
        </p:spPr>
        <p:txBody>
          <a:bodyPr anchorCtr="0" anchor="t" bIns="91425" lIns="91425" spcFirstLastPara="1" rIns="91425" wrap="square" tIns="91425">
            <a:normAutofit lnSpcReduction="10000"/>
          </a:bodyPr>
          <a:lstStyle/>
          <a:p>
            <a:pPr indent="-330200" lvl="0" marL="457200" rtl="0" algn="l">
              <a:lnSpc>
                <a:spcPct val="95000"/>
              </a:lnSpc>
              <a:spcBef>
                <a:spcPts val="0"/>
              </a:spcBef>
              <a:spcAft>
                <a:spcPts val="0"/>
              </a:spcAft>
              <a:buSzPts val="1600"/>
              <a:buChar char="●"/>
            </a:pPr>
            <a:r>
              <a:rPr lang="en" sz="1600"/>
              <a:t>Generative models like GANs and VAEs also face interpretability challenges and researchers used some techniques (e.g. network dissection, latent space vector arithmetic) to reveal their semantic structure (Li et al.).</a:t>
            </a:r>
            <a:endParaRPr sz="1600"/>
          </a:p>
          <a:p>
            <a:pPr indent="0" lvl="0" marL="0" rtl="0" algn="l">
              <a:lnSpc>
                <a:spcPct val="95000"/>
              </a:lnSpc>
              <a:spcBef>
                <a:spcPts val="1200"/>
              </a:spcBef>
              <a:spcAft>
                <a:spcPts val="0"/>
              </a:spcAft>
              <a:buNone/>
            </a:pPr>
            <a:r>
              <a:t/>
            </a:r>
            <a:endParaRPr sz="1600"/>
          </a:p>
          <a:p>
            <a:pPr indent="-330200" lvl="0" marL="457200" rtl="0" algn="l">
              <a:lnSpc>
                <a:spcPct val="95000"/>
              </a:lnSpc>
              <a:spcBef>
                <a:spcPts val="1200"/>
              </a:spcBef>
              <a:spcAft>
                <a:spcPts val="0"/>
              </a:spcAft>
              <a:buSzPts val="1600"/>
              <a:buChar char="●"/>
            </a:pPr>
            <a:r>
              <a:rPr lang="en" sz="1600"/>
              <a:t>As far as we know, some recent researches studied latent space. And they found out that the noise-conditioned latent space itself has a discernible structure and evolution, reflecting the model’s stepwise refinement of content (Park et al.). </a:t>
            </a:r>
            <a:endParaRPr sz="1600"/>
          </a:p>
          <a:p>
            <a:pPr indent="0" lvl="0" marL="0" rtl="0" algn="l">
              <a:lnSpc>
                <a:spcPct val="95000"/>
              </a:lnSpc>
              <a:spcBef>
                <a:spcPts val="1200"/>
              </a:spcBef>
              <a:spcAft>
                <a:spcPts val="0"/>
              </a:spcAft>
              <a:buNone/>
            </a:pPr>
            <a:r>
              <a:t/>
            </a:r>
            <a:endParaRPr sz="1600"/>
          </a:p>
          <a:p>
            <a:pPr indent="-330200" lvl="0" marL="457200" rtl="0" algn="l">
              <a:lnSpc>
                <a:spcPct val="95000"/>
              </a:lnSpc>
              <a:spcBef>
                <a:spcPts val="1200"/>
              </a:spcBef>
              <a:spcAft>
                <a:spcPts val="0"/>
              </a:spcAft>
              <a:buSzPts val="1600"/>
              <a:buChar char="●"/>
            </a:pPr>
            <a:r>
              <a:rPr lang="en" sz="1600"/>
              <a:t>Some researchers compare what diffusion models learn versus standard classification networks​. They found that diffusion models capture a wide range of characteristics instead of just focusing only on a small set of highly discriminative attributes (Han et al.).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Motivation and Introduction</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lang="en" sz="1400"/>
              <a:t>We want to have a better understanding of diffusion models, visualizing its architectures and showing its working process. Specifically, we try to understand the internal representations of the models.</a:t>
            </a:r>
            <a:endParaRPr sz="1400"/>
          </a:p>
          <a:p>
            <a:pPr indent="-317500" lvl="0" marL="457200" rtl="0" algn="l">
              <a:lnSpc>
                <a:spcPct val="115000"/>
              </a:lnSpc>
              <a:spcBef>
                <a:spcPts val="0"/>
              </a:spcBef>
              <a:spcAft>
                <a:spcPts val="0"/>
              </a:spcAft>
              <a:buSzPts val="1400"/>
              <a:buChar char="●"/>
            </a:pPr>
            <a:r>
              <a:rPr lang="en" sz="1400"/>
              <a:t>In this project, we examined the diffusion models by </a:t>
            </a:r>
            <a:r>
              <a:rPr lang="en" sz="1400" u="sng"/>
              <a:t>visualizing the denoising process</a:t>
            </a:r>
            <a:r>
              <a:rPr lang="en" sz="1400"/>
              <a:t>, </a:t>
            </a:r>
            <a:r>
              <a:rPr lang="en" sz="1400" u="sng"/>
              <a:t>plotting feature maps</a:t>
            </a:r>
            <a:r>
              <a:rPr lang="en" sz="1400"/>
              <a:t> and </a:t>
            </a:r>
            <a:r>
              <a:rPr lang="en" sz="1400" u="sng"/>
              <a:t>performing ablation studies</a:t>
            </a:r>
            <a:r>
              <a:rPr lang="en" sz="1400"/>
              <a:t>.</a:t>
            </a:r>
            <a:endParaRPr sz="1400"/>
          </a:p>
          <a:p>
            <a:pPr indent="-317500" lvl="0" marL="457200" rtl="0" algn="l">
              <a:spcBef>
                <a:spcPts val="0"/>
              </a:spcBef>
              <a:spcAft>
                <a:spcPts val="0"/>
              </a:spcAft>
              <a:buSzPts val="1400"/>
              <a:buChar char="●"/>
            </a:pPr>
            <a:r>
              <a:rPr lang="en" sz="1400"/>
              <a:t>Our study is based on the work of IDDPM (</a:t>
            </a:r>
            <a:r>
              <a:rPr lang="en" sz="1300"/>
              <a:t>Improved Denoising Diffusion Probabilistic Model</a:t>
            </a:r>
            <a:r>
              <a:rPr lang="en" sz="1400"/>
              <a:t>). Stable Diffusion Model was used to generate some images. </a:t>
            </a:r>
            <a:endParaRPr sz="1400"/>
          </a:p>
          <a:p>
            <a:pPr indent="-317500" lvl="0" marL="457200" rtl="0" algn="l">
              <a:spcBef>
                <a:spcPts val="0"/>
              </a:spcBef>
              <a:spcAft>
                <a:spcPts val="0"/>
              </a:spcAft>
              <a:buSzPts val="1400"/>
              <a:buChar char="●"/>
            </a:pPr>
            <a:r>
              <a:rPr lang="en" sz="1400"/>
              <a:t>Dataset: CIFAR-10 and ImageNet were chosen to train and test the diffusion model. As for the comparison study, we chose BSDS500 to train the U-Net.</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Visualize the </a:t>
            </a:r>
            <a:r>
              <a:rPr lang="en"/>
              <a:t>Intermediate Sampling Steps</a:t>
            </a:r>
            <a:endParaRPr/>
          </a:p>
        </p:txBody>
      </p:sp>
      <p:pic>
        <p:nvPicPr>
          <p:cNvPr id="75" name="Google Shape;75;p16" title="step1.jpg"/>
          <p:cNvPicPr preferRelativeResize="0"/>
          <p:nvPr/>
        </p:nvPicPr>
        <p:blipFill>
          <a:blip r:embed="rId3">
            <a:alphaModFix/>
          </a:blip>
          <a:stretch>
            <a:fillRect/>
          </a:stretch>
        </p:blipFill>
        <p:spPr>
          <a:xfrm>
            <a:off x="1917513" y="1017725"/>
            <a:ext cx="1042550" cy="1042550"/>
          </a:xfrm>
          <a:prstGeom prst="rect">
            <a:avLst/>
          </a:prstGeom>
          <a:noFill/>
          <a:ln>
            <a:noFill/>
          </a:ln>
        </p:spPr>
      </p:pic>
      <p:pic>
        <p:nvPicPr>
          <p:cNvPr id="76" name="Google Shape;76;p16" title="step2.jpg"/>
          <p:cNvPicPr preferRelativeResize="0"/>
          <p:nvPr/>
        </p:nvPicPr>
        <p:blipFill>
          <a:blip r:embed="rId4">
            <a:alphaModFix/>
          </a:blip>
          <a:stretch>
            <a:fillRect/>
          </a:stretch>
        </p:blipFill>
        <p:spPr>
          <a:xfrm>
            <a:off x="3065338" y="1017725"/>
            <a:ext cx="1042550" cy="1042550"/>
          </a:xfrm>
          <a:prstGeom prst="rect">
            <a:avLst/>
          </a:prstGeom>
          <a:noFill/>
          <a:ln>
            <a:noFill/>
          </a:ln>
        </p:spPr>
      </p:pic>
      <p:pic>
        <p:nvPicPr>
          <p:cNvPr id="77" name="Google Shape;77;p16" title="step3.jpg"/>
          <p:cNvPicPr preferRelativeResize="0"/>
          <p:nvPr/>
        </p:nvPicPr>
        <p:blipFill>
          <a:blip r:embed="rId5">
            <a:alphaModFix/>
          </a:blip>
          <a:stretch>
            <a:fillRect/>
          </a:stretch>
        </p:blipFill>
        <p:spPr>
          <a:xfrm>
            <a:off x="4213163" y="1017725"/>
            <a:ext cx="1042550" cy="1042550"/>
          </a:xfrm>
          <a:prstGeom prst="rect">
            <a:avLst/>
          </a:prstGeom>
          <a:noFill/>
          <a:ln>
            <a:noFill/>
          </a:ln>
        </p:spPr>
      </p:pic>
      <p:pic>
        <p:nvPicPr>
          <p:cNvPr id="78" name="Google Shape;78;p16" title="step4.jpg"/>
          <p:cNvPicPr preferRelativeResize="0"/>
          <p:nvPr/>
        </p:nvPicPr>
        <p:blipFill>
          <a:blip r:embed="rId6">
            <a:alphaModFix/>
          </a:blip>
          <a:stretch>
            <a:fillRect/>
          </a:stretch>
        </p:blipFill>
        <p:spPr>
          <a:xfrm>
            <a:off x="5360988" y="1017725"/>
            <a:ext cx="1042550" cy="1042550"/>
          </a:xfrm>
          <a:prstGeom prst="rect">
            <a:avLst/>
          </a:prstGeom>
          <a:noFill/>
          <a:ln>
            <a:noFill/>
          </a:ln>
        </p:spPr>
      </p:pic>
      <p:pic>
        <p:nvPicPr>
          <p:cNvPr id="79" name="Google Shape;79;p16" title="step5.jpg"/>
          <p:cNvPicPr preferRelativeResize="0"/>
          <p:nvPr/>
        </p:nvPicPr>
        <p:blipFill>
          <a:blip r:embed="rId7">
            <a:alphaModFix/>
          </a:blip>
          <a:stretch>
            <a:fillRect/>
          </a:stretch>
        </p:blipFill>
        <p:spPr>
          <a:xfrm>
            <a:off x="6508813" y="1017725"/>
            <a:ext cx="1042550" cy="1042550"/>
          </a:xfrm>
          <a:prstGeom prst="rect">
            <a:avLst/>
          </a:prstGeom>
          <a:noFill/>
          <a:ln>
            <a:noFill/>
          </a:ln>
        </p:spPr>
      </p:pic>
      <p:pic>
        <p:nvPicPr>
          <p:cNvPr id="80" name="Google Shape;80;p16" title="step6.jpg"/>
          <p:cNvPicPr preferRelativeResize="0"/>
          <p:nvPr/>
        </p:nvPicPr>
        <p:blipFill>
          <a:blip r:embed="rId8">
            <a:alphaModFix/>
          </a:blip>
          <a:stretch>
            <a:fillRect/>
          </a:stretch>
        </p:blipFill>
        <p:spPr>
          <a:xfrm>
            <a:off x="7656638" y="1017725"/>
            <a:ext cx="1042550" cy="1042550"/>
          </a:xfrm>
          <a:prstGeom prst="rect">
            <a:avLst/>
          </a:prstGeom>
          <a:noFill/>
          <a:ln>
            <a:noFill/>
          </a:ln>
        </p:spPr>
      </p:pic>
      <p:sp>
        <p:nvSpPr>
          <p:cNvPr id="81" name="Google Shape;81;p16"/>
          <p:cNvSpPr txBox="1"/>
          <p:nvPr/>
        </p:nvSpPr>
        <p:spPr>
          <a:xfrm>
            <a:off x="444825" y="1140900"/>
            <a:ext cx="1472700" cy="7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76419"/>
                </a:solidFill>
                <a:highlight>
                  <a:srgbClr val="F4F7EF"/>
                </a:highlight>
                <a:latin typeface="Roboto"/>
                <a:ea typeface="Roboto"/>
                <a:cs typeface="Roboto"/>
                <a:sym typeface="Roboto"/>
              </a:rPr>
              <a:t>a cute panda playing the guitar in a bamboo forest</a:t>
            </a:r>
            <a:endParaRPr b="1" sz="1200">
              <a:solidFill>
                <a:schemeClr val="dk2"/>
              </a:solidFill>
            </a:endParaRPr>
          </a:p>
        </p:txBody>
      </p:sp>
      <p:grpSp>
        <p:nvGrpSpPr>
          <p:cNvPr id="82" name="Google Shape;82;p16"/>
          <p:cNvGrpSpPr/>
          <p:nvPr/>
        </p:nvGrpSpPr>
        <p:grpSpPr>
          <a:xfrm>
            <a:off x="2028125" y="4347375"/>
            <a:ext cx="6434038" cy="225600"/>
            <a:chOff x="2091275" y="2084375"/>
            <a:chExt cx="6434038" cy="225600"/>
          </a:xfrm>
        </p:grpSpPr>
        <p:sp>
          <p:nvSpPr>
            <p:cNvPr id="83" name="Google Shape;83;p16"/>
            <p:cNvSpPr txBox="1"/>
            <p:nvPr/>
          </p:nvSpPr>
          <p:spPr>
            <a:xfrm>
              <a:off x="7830513" y="2084375"/>
              <a:ext cx="6948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Step 50</a:t>
              </a:r>
              <a:endParaRPr sz="1000">
                <a:solidFill>
                  <a:schemeClr val="dk2"/>
                </a:solidFill>
              </a:endParaRPr>
            </a:p>
          </p:txBody>
        </p:sp>
        <p:sp>
          <p:nvSpPr>
            <p:cNvPr id="84" name="Google Shape;84;p16"/>
            <p:cNvSpPr txBox="1"/>
            <p:nvPr/>
          </p:nvSpPr>
          <p:spPr>
            <a:xfrm>
              <a:off x="6682675" y="2084375"/>
              <a:ext cx="6948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Step 40</a:t>
              </a:r>
              <a:endParaRPr sz="1000">
                <a:solidFill>
                  <a:schemeClr val="dk2"/>
                </a:solidFill>
              </a:endParaRPr>
            </a:p>
          </p:txBody>
        </p:sp>
        <p:sp>
          <p:nvSpPr>
            <p:cNvPr id="85" name="Google Shape;85;p16"/>
            <p:cNvSpPr txBox="1"/>
            <p:nvPr/>
          </p:nvSpPr>
          <p:spPr>
            <a:xfrm>
              <a:off x="5534825" y="2084375"/>
              <a:ext cx="6948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Step 30</a:t>
              </a:r>
              <a:endParaRPr sz="1000">
                <a:solidFill>
                  <a:schemeClr val="dk2"/>
                </a:solidFill>
              </a:endParaRPr>
            </a:p>
          </p:txBody>
        </p:sp>
        <p:sp>
          <p:nvSpPr>
            <p:cNvPr id="86" name="Google Shape;86;p16"/>
            <p:cNvSpPr txBox="1"/>
            <p:nvPr/>
          </p:nvSpPr>
          <p:spPr>
            <a:xfrm>
              <a:off x="4386975" y="2084375"/>
              <a:ext cx="6948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Step 20</a:t>
              </a:r>
              <a:endParaRPr sz="1000">
                <a:solidFill>
                  <a:schemeClr val="dk2"/>
                </a:solidFill>
              </a:endParaRPr>
            </a:p>
          </p:txBody>
        </p:sp>
        <p:sp>
          <p:nvSpPr>
            <p:cNvPr id="87" name="Google Shape;87;p16"/>
            <p:cNvSpPr txBox="1"/>
            <p:nvPr/>
          </p:nvSpPr>
          <p:spPr>
            <a:xfrm>
              <a:off x="3239125" y="2084375"/>
              <a:ext cx="6948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Step 10</a:t>
              </a:r>
              <a:endParaRPr sz="1000">
                <a:solidFill>
                  <a:schemeClr val="dk2"/>
                </a:solidFill>
              </a:endParaRPr>
            </a:p>
          </p:txBody>
        </p:sp>
        <p:sp>
          <p:nvSpPr>
            <p:cNvPr id="88" name="Google Shape;88;p16"/>
            <p:cNvSpPr txBox="1"/>
            <p:nvPr/>
          </p:nvSpPr>
          <p:spPr>
            <a:xfrm>
              <a:off x="2091275" y="2084375"/>
              <a:ext cx="694800" cy="2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Step 1</a:t>
              </a:r>
              <a:endParaRPr sz="1000">
                <a:solidFill>
                  <a:schemeClr val="dk2"/>
                </a:solidFill>
              </a:endParaRPr>
            </a:p>
          </p:txBody>
        </p:sp>
      </p:grpSp>
      <p:grpSp>
        <p:nvGrpSpPr>
          <p:cNvPr id="89" name="Google Shape;89;p16"/>
          <p:cNvGrpSpPr/>
          <p:nvPr/>
        </p:nvGrpSpPr>
        <p:grpSpPr>
          <a:xfrm>
            <a:off x="311700" y="2121863"/>
            <a:ext cx="8391786" cy="1051150"/>
            <a:chOff x="311700" y="2379725"/>
            <a:chExt cx="8391786" cy="1051150"/>
          </a:xfrm>
        </p:grpSpPr>
        <p:pic>
          <p:nvPicPr>
            <p:cNvPr id="90" name="Google Shape;90;p16" title="step1.jpg"/>
            <p:cNvPicPr preferRelativeResize="0"/>
            <p:nvPr/>
          </p:nvPicPr>
          <p:blipFill>
            <a:blip r:embed="rId9">
              <a:alphaModFix/>
            </a:blip>
            <a:stretch>
              <a:fillRect/>
            </a:stretch>
          </p:blipFill>
          <p:spPr>
            <a:xfrm>
              <a:off x="1913213" y="2379725"/>
              <a:ext cx="1051150" cy="1051150"/>
            </a:xfrm>
            <a:prstGeom prst="rect">
              <a:avLst/>
            </a:prstGeom>
            <a:noFill/>
            <a:ln>
              <a:noFill/>
            </a:ln>
          </p:spPr>
        </p:pic>
        <p:pic>
          <p:nvPicPr>
            <p:cNvPr id="91" name="Google Shape;91;p16" title="1_7.0_10.jpg"/>
            <p:cNvPicPr preferRelativeResize="0"/>
            <p:nvPr/>
          </p:nvPicPr>
          <p:blipFill>
            <a:blip r:embed="rId10">
              <a:alphaModFix/>
            </a:blip>
            <a:stretch>
              <a:fillRect/>
            </a:stretch>
          </p:blipFill>
          <p:spPr>
            <a:xfrm>
              <a:off x="3065343" y="2379725"/>
              <a:ext cx="1051150" cy="1051150"/>
            </a:xfrm>
            <a:prstGeom prst="rect">
              <a:avLst/>
            </a:prstGeom>
            <a:noFill/>
            <a:ln>
              <a:noFill/>
            </a:ln>
          </p:spPr>
        </p:pic>
        <p:pic>
          <p:nvPicPr>
            <p:cNvPr id="92" name="Google Shape;92;p16" title="1_7.0_20.jpg"/>
            <p:cNvPicPr preferRelativeResize="0"/>
            <p:nvPr/>
          </p:nvPicPr>
          <p:blipFill>
            <a:blip r:embed="rId11">
              <a:alphaModFix/>
            </a:blip>
            <a:stretch>
              <a:fillRect/>
            </a:stretch>
          </p:blipFill>
          <p:spPr>
            <a:xfrm>
              <a:off x="4217471" y="2379725"/>
              <a:ext cx="1051150" cy="1051150"/>
            </a:xfrm>
            <a:prstGeom prst="rect">
              <a:avLst/>
            </a:prstGeom>
            <a:noFill/>
            <a:ln>
              <a:noFill/>
            </a:ln>
          </p:spPr>
        </p:pic>
        <p:pic>
          <p:nvPicPr>
            <p:cNvPr id="93" name="Google Shape;93;p16" title="1_7.0_40.jpg"/>
            <p:cNvPicPr preferRelativeResize="0"/>
            <p:nvPr/>
          </p:nvPicPr>
          <p:blipFill>
            <a:blip r:embed="rId12">
              <a:alphaModFix/>
            </a:blip>
            <a:stretch>
              <a:fillRect/>
            </a:stretch>
          </p:blipFill>
          <p:spPr>
            <a:xfrm>
              <a:off x="6521723" y="2379725"/>
              <a:ext cx="1051150" cy="1051150"/>
            </a:xfrm>
            <a:prstGeom prst="rect">
              <a:avLst/>
            </a:prstGeom>
            <a:noFill/>
            <a:ln>
              <a:noFill/>
            </a:ln>
          </p:spPr>
        </p:pic>
        <p:pic>
          <p:nvPicPr>
            <p:cNvPr id="94" name="Google Shape;94;p16" title="1_7.0_50.jpg"/>
            <p:cNvPicPr preferRelativeResize="0"/>
            <p:nvPr/>
          </p:nvPicPr>
          <p:blipFill>
            <a:blip r:embed="rId13">
              <a:alphaModFix/>
            </a:blip>
            <a:stretch>
              <a:fillRect/>
            </a:stretch>
          </p:blipFill>
          <p:spPr>
            <a:xfrm>
              <a:off x="7652336" y="2379725"/>
              <a:ext cx="1051150" cy="1051150"/>
            </a:xfrm>
            <a:prstGeom prst="rect">
              <a:avLst/>
            </a:prstGeom>
            <a:noFill/>
            <a:ln>
              <a:noFill/>
            </a:ln>
          </p:spPr>
        </p:pic>
        <p:pic>
          <p:nvPicPr>
            <p:cNvPr id="95" name="Google Shape;95;p16" title="1_7.0_30.jpg"/>
            <p:cNvPicPr preferRelativeResize="0"/>
            <p:nvPr/>
          </p:nvPicPr>
          <p:blipFill>
            <a:blip r:embed="rId14">
              <a:alphaModFix/>
            </a:blip>
            <a:stretch>
              <a:fillRect/>
            </a:stretch>
          </p:blipFill>
          <p:spPr>
            <a:xfrm>
              <a:off x="5369600" y="2379725"/>
              <a:ext cx="1042525" cy="1042525"/>
            </a:xfrm>
            <a:prstGeom prst="rect">
              <a:avLst/>
            </a:prstGeom>
            <a:noFill/>
            <a:ln>
              <a:noFill/>
            </a:ln>
          </p:spPr>
        </p:pic>
        <p:sp>
          <p:nvSpPr>
            <p:cNvPr id="96" name="Google Shape;96;p16"/>
            <p:cNvSpPr txBox="1"/>
            <p:nvPr/>
          </p:nvSpPr>
          <p:spPr>
            <a:xfrm>
              <a:off x="311700" y="2507200"/>
              <a:ext cx="1605900" cy="7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76419"/>
                  </a:solidFill>
                  <a:highlight>
                    <a:srgbClr val="F4F7EF"/>
                  </a:highlight>
                  <a:latin typeface="Roboto"/>
                  <a:ea typeface="Roboto"/>
                  <a:cs typeface="Roboto"/>
                  <a:sym typeface="Roboto"/>
                </a:rPr>
                <a:t>a </a:t>
              </a:r>
              <a:r>
                <a:rPr b="1" lang="en" sz="1050" u="sng">
                  <a:solidFill>
                    <a:srgbClr val="276419"/>
                  </a:solidFill>
                  <a:highlight>
                    <a:srgbClr val="F4F7EF"/>
                  </a:highlight>
                  <a:latin typeface="Roboto"/>
                  <a:ea typeface="Roboto"/>
                  <a:cs typeface="Roboto"/>
                  <a:sym typeface="Roboto"/>
                </a:rPr>
                <a:t>vibrant</a:t>
              </a:r>
              <a:r>
                <a:rPr lang="en" sz="1050">
                  <a:solidFill>
                    <a:srgbClr val="276419"/>
                  </a:solidFill>
                  <a:highlight>
                    <a:srgbClr val="F4F7EF"/>
                  </a:highlight>
                  <a:latin typeface="Roboto"/>
                  <a:ea typeface="Roboto"/>
                  <a:cs typeface="Roboto"/>
                  <a:sym typeface="Roboto"/>
                </a:rPr>
                <a:t> renaissance portrait of an </a:t>
              </a:r>
              <a:r>
                <a:rPr b="1" lang="en" sz="1050" u="sng">
                  <a:solidFill>
                    <a:srgbClr val="276419"/>
                  </a:solidFill>
                  <a:highlight>
                    <a:srgbClr val="F4F7EF"/>
                  </a:highlight>
                  <a:latin typeface="Roboto"/>
                  <a:ea typeface="Roboto"/>
                  <a:cs typeface="Roboto"/>
                  <a:sym typeface="Roboto"/>
                </a:rPr>
                <a:t>energetic</a:t>
              </a:r>
              <a:r>
                <a:rPr lang="en" sz="1050">
                  <a:solidFill>
                    <a:srgbClr val="276419"/>
                  </a:solidFill>
                  <a:highlight>
                    <a:srgbClr val="F4F7EF"/>
                  </a:highlight>
                  <a:latin typeface="Roboto"/>
                  <a:ea typeface="Roboto"/>
                  <a:cs typeface="Roboto"/>
                  <a:sym typeface="Roboto"/>
                </a:rPr>
                <a:t> noble woman, holding an iphone</a:t>
              </a:r>
              <a:endParaRPr b="1" sz="1200">
                <a:solidFill>
                  <a:schemeClr val="dk2"/>
                </a:solidFill>
              </a:endParaRPr>
            </a:p>
          </p:txBody>
        </p:sp>
      </p:grpSp>
      <p:grpSp>
        <p:nvGrpSpPr>
          <p:cNvPr id="97" name="Google Shape;97;p16"/>
          <p:cNvGrpSpPr/>
          <p:nvPr/>
        </p:nvGrpSpPr>
        <p:grpSpPr>
          <a:xfrm>
            <a:off x="427538" y="3234625"/>
            <a:ext cx="8288925" cy="1051150"/>
            <a:chOff x="444825" y="3750325"/>
            <a:chExt cx="8288925" cy="1051150"/>
          </a:xfrm>
        </p:grpSpPr>
        <p:pic>
          <p:nvPicPr>
            <p:cNvPr id="98" name="Google Shape;98;p16" title="1_7.0_1.jpg"/>
            <p:cNvPicPr preferRelativeResize="0"/>
            <p:nvPr/>
          </p:nvPicPr>
          <p:blipFill>
            <a:blip r:embed="rId15">
              <a:alphaModFix/>
            </a:blip>
            <a:stretch>
              <a:fillRect/>
            </a:stretch>
          </p:blipFill>
          <p:spPr>
            <a:xfrm>
              <a:off x="1917600" y="3750325"/>
              <a:ext cx="1051150" cy="1051150"/>
            </a:xfrm>
            <a:prstGeom prst="rect">
              <a:avLst/>
            </a:prstGeom>
            <a:noFill/>
            <a:ln>
              <a:noFill/>
            </a:ln>
          </p:spPr>
        </p:pic>
        <p:pic>
          <p:nvPicPr>
            <p:cNvPr id="99" name="Google Shape;99;p16" title="1_7.0_10.jpg"/>
            <p:cNvPicPr preferRelativeResize="0"/>
            <p:nvPr/>
          </p:nvPicPr>
          <p:blipFill>
            <a:blip r:embed="rId16">
              <a:alphaModFix/>
            </a:blip>
            <a:stretch>
              <a:fillRect/>
            </a:stretch>
          </p:blipFill>
          <p:spPr>
            <a:xfrm>
              <a:off x="3065350" y="3750325"/>
              <a:ext cx="1051150" cy="1051150"/>
            </a:xfrm>
            <a:prstGeom prst="rect">
              <a:avLst/>
            </a:prstGeom>
            <a:noFill/>
            <a:ln>
              <a:noFill/>
            </a:ln>
          </p:spPr>
        </p:pic>
        <p:pic>
          <p:nvPicPr>
            <p:cNvPr id="100" name="Google Shape;100;p16" title="1_7.0_20.jpg"/>
            <p:cNvPicPr preferRelativeResize="0"/>
            <p:nvPr/>
          </p:nvPicPr>
          <p:blipFill>
            <a:blip r:embed="rId17">
              <a:alphaModFix/>
            </a:blip>
            <a:stretch>
              <a:fillRect/>
            </a:stretch>
          </p:blipFill>
          <p:spPr>
            <a:xfrm>
              <a:off x="4213100" y="3750325"/>
              <a:ext cx="1051150" cy="1051150"/>
            </a:xfrm>
            <a:prstGeom prst="rect">
              <a:avLst/>
            </a:prstGeom>
            <a:noFill/>
            <a:ln>
              <a:noFill/>
            </a:ln>
          </p:spPr>
        </p:pic>
        <p:pic>
          <p:nvPicPr>
            <p:cNvPr id="101" name="Google Shape;101;p16" title="1_7.0_30.jpg"/>
            <p:cNvPicPr preferRelativeResize="0"/>
            <p:nvPr/>
          </p:nvPicPr>
          <p:blipFill>
            <a:blip r:embed="rId18">
              <a:alphaModFix/>
            </a:blip>
            <a:stretch>
              <a:fillRect/>
            </a:stretch>
          </p:blipFill>
          <p:spPr>
            <a:xfrm>
              <a:off x="5360850" y="3750325"/>
              <a:ext cx="1051150" cy="1051150"/>
            </a:xfrm>
            <a:prstGeom prst="rect">
              <a:avLst/>
            </a:prstGeom>
            <a:noFill/>
            <a:ln>
              <a:noFill/>
            </a:ln>
          </p:spPr>
        </p:pic>
        <p:pic>
          <p:nvPicPr>
            <p:cNvPr id="102" name="Google Shape;102;p16" title="1_7.0_40.jpg"/>
            <p:cNvPicPr preferRelativeResize="0"/>
            <p:nvPr/>
          </p:nvPicPr>
          <p:blipFill>
            <a:blip r:embed="rId19">
              <a:alphaModFix/>
            </a:blip>
            <a:stretch>
              <a:fillRect/>
            </a:stretch>
          </p:blipFill>
          <p:spPr>
            <a:xfrm>
              <a:off x="6521725" y="3750325"/>
              <a:ext cx="1051150" cy="1051150"/>
            </a:xfrm>
            <a:prstGeom prst="rect">
              <a:avLst/>
            </a:prstGeom>
            <a:noFill/>
            <a:ln>
              <a:noFill/>
            </a:ln>
          </p:spPr>
        </p:pic>
        <p:pic>
          <p:nvPicPr>
            <p:cNvPr id="103" name="Google Shape;103;p16" title="1_7.0_50.jpg"/>
            <p:cNvPicPr preferRelativeResize="0"/>
            <p:nvPr/>
          </p:nvPicPr>
          <p:blipFill>
            <a:blip r:embed="rId20">
              <a:alphaModFix/>
            </a:blip>
            <a:stretch>
              <a:fillRect/>
            </a:stretch>
          </p:blipFill>
          <p:spPr>
            <a:xfrm>
              <a:off x="7682600" y="3750325"/>
              <a:ext cx="1051150" cy="1051150"/>
            </a:xfrm>
            <a:prstGeom prst="rect">
              <a:avLst/>
            </a:prstGeom>
            <a:noFill/>
            <a:ln>
              <a:noFill/>
            </a:ln>
          </p:spPr>
        </p:pic>
        <p:sp>
          <p:nvSpPr>
            <p:cNvPr id="104" name="Google Shape;104;p16"/>
            <p:cNvSpPr txBox="1"/>
            <p:nvPr/>
          </p:nvSpPr>
          <p:spPr>
            <a:xfrm>
              <a:off x="444825" y="3877800"/>
              <a:ext cx="1472700" cy="7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76419"/>
                  </a:solidFill>
                  <a:highlight>
                    <a:srgbClr val="F4F7EF"/>
                  </a:highlight>
                  <a:latin typeface="Roboto"/>
                  <a:ea typeface="Roboto"/>
                  <a:cs typeface="Roboto"/>
                  <a:sym typeface="Roboto"/>
                </a:rPr>
                <a:t>a </a:t>
              </a:r>
              <a:r>
                <a:rPr b="1" lang="en" sz="1200" u="sng">
                  <a:solidFill>
                    <a:srgbClr val="276419"/>
                  </a:solidFill>
                  <a:highlight>
                    <a:srgbClr val="F4F7EF"/>
                  </a:highlight>
                  <a:latin typeface="Roboto"/>
                  <a:ea typeface="Roboto"/>
                  <a:cs typeface="Roboto"/>
                  <a:sym typeface="Roboto"/>
                </a:rPr>
                <a:t>pineapple</a:t>
              </a:r>
              <a:r>
                <a:rPr lang="en" sz="1200">
                  <a:solidFill>
                    <a:srgbClr val="276419"/>
                  </a:solidFill>
                  <a:highlight>
                    <a:srgbClr val="F4F7EF"/>
                  </a:highlight>
                  <a:latin typeface="Roboto"/>
                  <a:ea typeface="Roboto"/>
                  <a:cs typeface="Roboto"/>
                  <a:sym typeface="Roboto"/>
                </a:rPr>
                <a:t> by the water on a beautiful beach</a:t>
              </a:r>
              <a:endParaRPr b="1" sz="1200">
                <a:solidFill>
                  <a:schemeClr val="dk2"/>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Experiment on U-Net</a:t>
            </a:r>
            <a:endParaRPr/>
          </a:p>
        </p:txBody>
      </p:sp>
      <p:pic>
        <p:nvPicPr>
          <p:cNvPr id="110" name="Google Shape;110;p17" title="merged_4x4_output.jpg"/>
          <p:cNvPicPr preferRelativeResize="0"/>
          <p:nvPr/>
        </p:nvPicPr>
        <p:blipFill>
          <a:blip r:embed="rId3">
            <a:alphaModFix/>
          </a:blip>
          <a:stretch>
            <a:fillRect/>
          </a:stretch>
        </p:blipFill>
        <p:spPr>
          <a:xfrm>
            <a:off x="6972238" y="1641713"/>
            <a:ext cx="1860075" cy="1860075"/>
          </a:xfrm>
          <a:prstGeom prst="rect">
            <a:avLst/>
          </a:prstGeom>
          <a:noFill/>
          <a:ln>
            <a:noFill/>
          </a:ln>
        </p:spPr>
      </p:pic>
      <p:sp>
        <p:nvSpPr>
          <p:cNvPr id="111" name="Google Shape;111;p17"/>
          <p:cNvSpPr txBox="1"/>
          <p:nvPr/>
        </p:nvSpPr>
        <p:spPr>
          <a:xfrm>
            <a:off x="6972200" y="3620375"/>
            <a:ext cx="1917000" cy="992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000">
                <a:solidFill>
                  <a:schemeClr val="dk2"/>
                </a:solidFill>
              </a:rPr>
              <a:t>Results obtained by running the inference script.</a:t>
            </a:r>
            <a:endParaRPr sz="1000">
              <a:solidFill>
                <a:schemeClr val="dk2"/>
              </a:solidFill>
            </a:endParaRPr>
          </a:p>
          <a:p>
            <a:pPr indent="0" lvl="0" marL="0" rtl="0" algn="just">
              <a:spcBef>
                <a:spcPts val="0"/>
              </a:spcBef>
              <a:spcAft>
                <a:spcPts val="0"/>
              </a:spcAft>
              <a:buNone/>
            </a:pPr>
            <a:r>
              <a:t/>
            </a:r>
            <a:endParaRPr sz="1000">
              <a:solidFill>
                <a:schemeClr val="dk2"/>
              </a:solidFill>
            </a:endParaRPr>
          </a:p>
          <a:p>
            <a:pPr indent="0" lvl="0" marL="0" rtl="0" algn="just">
              <a:spcBef>
                <a:spcPts val="0"/>
              </a:spcBef>
              <a:spcAft>
                <a:spcPts val="0"/>
              </a:spcAft>
              <a:buNone/>
            </a:pPr>
            <a:r>
              <a:rPr lang="en" sz="1000">
                <a:solidFill>
                  <a:schemeClr val="dk2"/>
                </a:solidFill>
              </a:rPr>
              <a:t>Checkpoint Info: unconditional CIFAR-10, 50M attr, 500K steps</a:t>
            </a:r>
            <a:endParaRPr sz="1000">
              <a:solidFill>
                <a:schemeClr val="dk2"/>
              </a:solidFill>
            </a:endParaRPr>
          </a:p>
          <a:p>
            <a:pPr indent="0" lvl="0" marL="0" rtl="0" algn="just">
              <a:spcBef>
                <a:spcPts val="0"/>
              </a:spcBef>
              <a:spcAft>
                <a:spcPts val="0"/>
              </a:spcAft>
              <a:buNone/>
            </a:pPr>
            <a:r>
              <a:t/>
            </a:r>
            <a:endParaRPr sz="1000">
              <a:solidFill>
                <a:schemeClr val="dk2"/>
              </a:solidFill>
            </a:endParaRPr>
          </a:p>
        </p:txBody>
      </p:sp>
      <p:sp>
        <p:nvSpPr>
          <p:cNvPr id="112" name="Google Shape;112;p17"/>
          <p:cNvSpPr txBox="1"/>
          <p:nvPr/>
        </p:nvSpPr>
        <p:spPr>
          <a:xfrm>
            <a:off x="415900" y="1274200"/>
            <a:ext cx="5946600" cy="3339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U-Net </a:t>
            </a:r>
            <a:r>
              <a:rPr lang="en" sz="1800">
                <a:solidFill>
                  <a:schemeClr val="dk2"/>
                </a:solidFill>
              </a:rPr>
              <a:t>is the backbone network of diffusion models, which</a:t>
            </a:r>
            <a:r>
              <a:rPr lang="en" sz="1800">
                <a:solidFill>
                  <a:schemeClr val="dk2"/>
                </a:solidFill>
              </a:rPr>
              <a:t> </a:t>
            </a:r>
            <a:r>
              <a:rPr lang="en" sz="1800">
                <a:solidFill>
                  <a:schemeClr val="dk2"/>
                </a:solidFill>
              </a:rPr>
              <a:t>follows a classic encoder-decoder design.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As the denoiser, U-Net predicts the noise in the noisy image.</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 We try to understand its inner representations. And we want to know why this “U” shaped architecture works well.</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Original U-Net Structure</a:t>
            </a:r>
            <a:endParaRPr/>
          </a:p>
        </p:txBody>
      </p:sp>
      <p:pic>
        <p:nvPicPr>
          <p:cNvPr id="118" name="Google Shape;118;p18" title="u-net-architecture.png"/>
          <p:cNvPicPr preferRelativeResize="0"/>
          <p:nvPr/>
        </p:nvPicPr>
        <p:blipFill>
          <a:blip r:embed="rId3">
            <a:alphaModFix/>
          </a:blip>
          <a:stretch>
            <a:fillRect/>
          </a:stretch>
        </p:blipFill>
        <p:spPr>
          <a:xfrm>
            <a:off x="2387511" y="1116374"/>
            <a:ext cx="4368975" cy="2910751"/>
          </a:xfrm>
          <a:prstGeom prst="rect">
            <a:avLst/>
          </a:prstGeom>
          <a:noFill/>
          <a:ln>
            <a:noFill/>
          </a:ln>
        </p:spPr>
      </p:pic>
      <p:sp>
        <p:nvSpPr>
          <p:cNvPr id="119" name="Google Shape;119;p18"/>
          <p:cNvSpPr txBox="1"/>
          <p:nvPr/>
        </p:nvSpPr>
        <p:spPr>
          <a:xfrm>
            <a:off x="172125" y="1691100"/>
            <a:ext cx="1994400" cy="14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The encoder consists of a sequence of convolutional blocks.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The encoder captures the semantic features of the input images.</a:t>
            </a:r>
            <a:endParaRPr sz="1200">
              <a:solidFill>
                <a:schemeClr val="dk2"/>
              </a:solidFill>
            </a:endParaRPr>
          </a:p>
        </p:txBody>
      </p:sp>
      <p:sp>
        <p:nvSpPr>
          <p:cNvPr id="120" name="Google Shape;120;p18"/>
          <p:cNvSpPr txBox="1"/>
          <p:nvPr/>
        </p:nvSpPr>
        <p:spPr>
          <a:xfrm>
            <a:off x="3284538" y="3971700"/>
            <a:ext cx="2574900" cy="11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At the bottom lies the bottleneck layer. The bottleneck layer retains the deepest, most abstract features of the input and connects the encoder and the decoder.</a:t>
            </a:r>
            <a:endParaRPr sz="1200">
              <a:solidFill>
                <a:schemeClr val="dk2"/>
              </a:solidFill>
            </a:endParaRPr>
          </a:p>
        </p:txBody>
      </p:sp>
      <p:sp>
        <p:nvSpPr>
          <p:cNvPr id="121" name="Google Shape;121;p18"/>
          <p:cNvSpPr txBox="1"/>
          <p:nvPr/>
        </p:nvSpPr>
        <p:spPr>
          <a:xfrm>
            <a:off x="6977450" y="1691100"/>
            <a:ext cx="1994400" cy="20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The decoder recovers the spatial resolution and reconstructs fine-grained output maps.</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⭐The skip connections enable the model to reuse low-level spatial information from the encoder</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U-Net Structure in Later Diffusion Models (IDDPM)</a:t>
            </a:r>
            <a:endParaRPr/>
          </a:p>
        </p:txBody>
      </p:sp>
      <p:cxnSp>
        <p:nvCxnSpPr>
          <p:cNvPr id="127" name="Google Shape;127;p19"/>
          <p:cNvCxnSpPr>
            <a:stCxn id="128" idx="3"/>
            <a:endCxn id="129" idx="1"/>
          </p:cNvCxnSpPr>
          <p:nvPr/>
        </p:nvCxnSpPr>
        <p:spPr>
          <a:xfrm>
            <a:off x="3995475" y="3699338"/>
            <a:ext cx="1152900" cy="0"/>
          </a:xfrm>
          <a:prstGeom prst="straightConnector1">
            <a:avLst/>
          </a:prstGeom>
          <a:noFill/>
          <a:ln cap="flat" cmpd="sng" w="9525">
            <a:solidFill>
              <a:schemeClr val="dk2"/>
            </a:solidFill>
            <a:prstDash val="solid"/>
            <a:round/>
            <a:headEnd len="med" w="med" type="none"/>
            <a:tailEnd len="med" w="med" type="triangle"/>
          </a:ln>
        </p:spPr>
      </p:cxnSp>
      <p:sp>
        <p:nvSpPr>
          <p:cNvPr id="130" name="Google Shape;130;p19"/>
          <p:cNvSpPr/>
          <p:nvPr/>
        </p:nvSpPr>
        <p:spPr>
          <a:xfrm>
            <a:off x="2731375" y="3146850"/>
            <a:ext cx="226800" cy="263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19"/>
          <p:cNvSpPr/>
          <p:nvPr/>
        </p:nvSpPr>
        <p:spPr>
          <a:xfrm rot="10800000">
            <a:off x="6196575" y="3146850"/>
            <a:ext cx="226800" cy="263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32" name="Google Shape;132;p19"/>
          <p:cNvGrpSpPr/>
          <p:nvPr/>
        </p:nvGrpSpPr>
        <p:grpSpPr>
          <a:xfrm>
            <a:off x="-75" y="1104113"/>
            <a:ext cx="9144150" cy="3598225"/>
            <a:chOff x="-75" y="1104113"/>
            <a:chExt cx="9144150" cy="3598225"/>
          </a:xfrm>
        </p:grpSpPr>
        <p:sp>
          <p:nvSpPr>
            <p:cNvPr id="133" name="Google Shape;133;p19"/>
            <p:cNvSpPr/>
            <p:nvPr/>
          </p:nvSpPr>
          <p:spPr>
            <a:xfrm>
              <a:off x="415250" y="1663375"/>
              <a:ext cx="226800" cy="263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34" name="Google Shape;134;p19"/>
            <p:cNvGrpSpPr/>
            <p:nvPr/>
          </p:nvGrpSpPr>
          <p:grpSpPr>
            <a:xfrm>
              <a:off x="-75" y="1104113"/>
              <a:ext cx="9144150" cy="3598225"/>
              <a:chOff x="0" y="702650"/>
              <a:chExt cx="9144150" cy="3598225"/>
            </a:xfrm>
          </p:grpSpPr>
          <p:sp>
            <p:nvSpPr>
              <p:cNvPr id="135" name="Google Shape;135;p19"/>
              <p:cNvSpPr/>
              <p:nvPr/>
            </p:nvSpPr>
            <p:spPr>
              <a:xfrm>
                <a:off x="536850" y="1523800"/>
                <a:ext cx="11529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ResBlock </a:t>
                </a:r>
                <a:r>
                  <a:rPr lang="en" sz="1100"/>
                  <a:t>×</a:t>
                </a:r>
                <a:r>
                  <a:rPr lang="en" sz="1100"/>
                  <a:t> 2</a:t>
                </a:r>
                <a:endParaRPr sz="1100"/>
              </a:p>
            </p:txBody>
          </p:sp>
          <p:sp>
            <p:nvSpPr>
              <p:cNvPr id="136" name="Google Shape;136;p19"/>
              <p:cNvSpPr/>
              <p:nvPr/>
            </p:nvSpPr>
            <p:spPr>
              <a:xfrm>
                <a:off x="1689750" y="2285400"/>
                <a:ext cx="11529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ResBlock </a:t>
                </a:r>
                <a:r>
                  <a:rPr lang="en" sz="1100">
                    <a:solidFill>
                      <a:schemeClr val="dk1"/>
                    </a:solidFill>
                  </a:rPr>
                  <a:t>×</a:t>
                </a:r>
                <a:r>
                  <a:rPr lang="en" sz="1100"/>
                  <a:t> 2</a:t>
                </a:r>
                <a:endParaRPr sz="1100"/>
              </a:p>
              <a:p>
                <a:pPr indent="0" lvl="0" marL="0" rtl="0" algn="ctr">
                  <a:spcBef>
                    <a:spcPts val="0"/>
                  </a:spcBef>
                  <a:spcAft>
                    <a:spcPts val="0"/>
                  </a:spcAft>
                  <a:buNone/>
                </a:pPr>
                <a:r>
                  <a:rPr lang="en" sz="1100"/>
                  <a:t>Attention Block</a:t>
                </a:r>
                <a:endParaRPr sz="1100"/>
              </a:p>
            </p:txBody>
          </p:sp>
          <p:sp>
            <p:nvSpPr>
              <p:cNvPr id="128" name="Google Shape;128;p19"/>
              <p:cNvSpPr/>
              <p:nvPr/>
            </p:nvSpPr>
            <p:spPr>
              <a:xfrm>
                <a:off x="2842650" y="3011525"/>
                <a:ext cx="11529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ResBlock </a:t>
                </a:r>
                <a:r>
                  <a:rPr lang="en" sz="1100">
                    <a:solidFill>
                      <a:schemeClr val="dk1"/>
                    </a:solidFill>
                  </a:rPr>
                  <a:t>×</a:t>
                </a:r>
                <a:r>
                  <a:rPr lang="en" sz="1100"/>
                  <a:t> 2</a:t>
                </a:r>
                <a:endParaRPr sz="1100"/>
              </a:p>
            </p:txBody>
          </p:sp>
          <p:sp>
            <p:nvSpPr>
              <p:cNvPr id="137" name="Google Shape;137;p19"/>
              <p:cNvSpPr/>
              <p:nvPr/>
            </p:nvSpPr>
            <p:spPr>
              <a:xfrm>
                <a:off x="3995550" y="3728175"/>
                <a:ext cx="11529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ResBlock</a:t>
                </a:r>
                <a:endParaRPr sz="1100"/>
              </a:p>
              <a:p>
                <a:pPr indent="0" lvl="0" marL="0" rtl="0" algn="ctr">
                  <a:spcBef>
                    <a:spcPts val="0"/>
                  </a:spcBef>
                  <a:spcAft>
                    <a:spcPts val="0"/>
                  </a:spcAft>
                  <a:buNone/>
                </a:pPr>
                <a:r>
                  <a:rPr lang="en" sz="1100"/>
                  <a:t>Attention Block</a:t>
                </a:r>
                <a:endParaRPr sz="1100"/>
              </a:p>
              <a:p>
                <a:pPr indent="0" lvl="0" marL="0" rtl="0" algn="ctr">
                  <a:spcBef>
                    <a:spcPts val="0"/>
                  </a:spcBef>
                  <a:spcAft>
                    <a:spcPts val="0"/>
                  </a:spcAft>
                  <a:buNone/>
                </a:pPr>
                <a:r>
                  <a:rPr lang="en" sz="1100"/>
                  <a:t>ResBlock</a:t>
                </a:r>
                <a:endParaRPr sz="1100"/>
              </a:p>
            </p:txBody>
          </p:sp>
          <p:sp>
            <p:nvSpPr>
              <p:cNvPr id="138" name="Google Shape;138;p19"/>
              <p:cNvSpPr/>
              <p:nvPr/>
            </p:nvSpPr>
            <p:spPr>
              <a:xfrm>
                <a:off x="6301350" y="2285400"/>
                <a:ext cx="11529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ResBlock </a:t>
                </a:r>
                <a:r>
                  <a:rPr lang="en" sz="1100">
                    <a:solidFill>
                      <a:schemeClr val="dk1"/>
                    </a:solidFill>
                  </a:rPr>
                  <a:t>×</a:t>
                </a:r>
                <a:r>
                  <a:rPr lang="en" sz="1100"/>
                  <a:t> 2</a:t>
                </a:r>
                <a:endParaRPr sz="1100"/>
              </a:p>
              <a:p>
                <a:pPr indent="0" lvl="0" marL="0" rtl="0" algn="ctr">
                  <a:spcBef>
                    <a:spcPts val="0"/>
                  </a:spcBef>
                  <a:spcAft>
                    <a:spcPts val="0"/>
                  </a:spcAft>
                  <a:buNone/>
                </a:pPr>
                <a:r>
                  <a:rPr lang="en" sz="1100"/>
                  <a:t>Attention Block</a:t>
                </a:r>
                <a:endParaRPr sz="1100"/>
              </a:p>
            </p:txBody>
          </p:sp>
          <p:sp>
            <p:nvSpPr>
              <p:cNvPr id="129" name="Google Shape;129;p19"/>
              <p:cNvSpPr/>
              <p:nvPr/>
            </p:nvSpPr>
            <p:spPr>
              <a:xfrm>
                <a:off x="5148450" y="3011525"/>
                <a:ext cx="11529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ResBlock </a:t>
                </a:r>
                <a:r>
                  <a:rPr lang="en" sz="1100">
                    <a:solidFill>
                      <a:schemeClr val="dk1"/>
                    </a:solidFill>
                  </a:rPr>
                  <a:t>×</a:t>
                </a:r>
                <a:r>
                  <a:rPr lang="en" sz="1100"/>
                  <a:t> 2</a:t>
                </a:r>
                <a:endParaRPr sz="1100"/>
              </a:p>
            </p:txBody>
          </p:sp>
          <p:sp>
            <p:nvSpPr>
              <p:cNvPr id="139" name="Google Shape;139;p19"/>
              <p:cNvSpPr/>
              <p:nvPr/>
            </p:nvSpPr>
            <p:spPr>
              <a:xfrm>
                <a:off x="7454250" y="1523800"/>
                <a:ext cx="11529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ResBlock </a:t>
                </a:r>
                <a:r>
                  <a:rPr lang="en" sz="1100">
                    <a:solidFill>
                      <a:schemeClr val="dk1"/>
                    </a:solidFill>
                  </a:rPr>
                  <a:t>×</a:t>
                </a:r>
                <a:r>
                  <a:rPr lang="en" sz="1100"/>
                  <a:t> 2</a:t>
                </a:r>
                <a:endParaRPr sz="1100"/>
              </a:p>
            </p:txBody>
          </p:sp>
          <p:cxnSp>
            <p:nvCxnSpPr>
              <p:cNvPr id="140" name="Google Shape;140;p19"/>
              <p:cNvCxnSpPr>
                <a:stCxn id="135" idx="3"/>
                <a:endCxn id="139" idx="1"/>
              </p:cNvCxnSpPr>
              <p:nvPr/>
            </p:nvCxnSpPr>
            <p:spPr>
              <a:xfrm>
                <a:off x="1689750" y="1810150"/>
                <a:ext cx="5764500" cy="0"/>
              </a:xfrm>
              <a:prstGeom prst="straightConnector1">
                <a:avLst/>
              </a:prstGeom>
              <a:noFill/>
              <a:ln cap="flat" cmpd="sng" w="9525">
                <a:solidFill>
                  <a:schemeClr val="dk2"/>
                </a:solidFill>
                <a:prstDash val="solid"/>
                <a:round/>
                <a:headEnd len="med" w="med" type="none"/>
                <a:tailEnd len="med" w="med" type="triangle"/>
              </a:ln>
            </p:spPr>
          </p:cxnSp>
          <p:cxnSp>
            <p:nvCxnSpPr>
              <p:cNvPr id="141" name="Google Shape;141;p19"/>
              <p:cNvCxnSpPr>
                <a:stCxn id="136" idx="3"/>
                <a:endCxn id="138" idx="1"/>
              </p:cNvCxnSpPr>
              <p:nvPr/>
            </p:nvCxnSpPr>
            <p:spPr>
              <a:xfrm>
                <a:off x="2842650" y="2571750"/>
                <a:ext cx="3458700" cy="0"/>
              </a:xfrm>
              <a:prstGeom prst="straightConnector1">
                <a:avLst/>
              </a:prstGeom>
              <a:noFill/>
              <a:ln cap="flat" cmpd="sng" w="9525">
                <a:solidFill>
                  <a:schemeClr val="dk2"/>
                </a:solidFill>
                <a:prstDash val="solid"/>
                <a:round/>
                <a:headEnd len="med" w="med" type="none"/>
                <a:tailEnd len="med" w="med" type="triangle"/>
              </a:ln>
            </p:spPr>
          </p:cxnSp>
          <p:sp>
            <p:nvSpPr>
              <p:cNvPr id="142" name="Google Shape;142;p19"/>
              <p:cNvSpPr/>
              <p:nvPr/>
            </p:nvSpPr>
            <p:spPr>
              <a:xfrm>
                <a:off x="1588325" y="2022300"/>
                <a:ext cx="226800" cy="263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19"/>
              <p:cNvSpPr/>
              <p:nvPr/>
            </p:nvSpPr>
            <p:spPr>
              <a:xfrm>
                <a:off x="3874350" y="3465075"/>
                <a:ext cx="226800" cy="263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19"/>
              <p:cNvSpPr/>
              <p:nvPr/>
            </p:nvSpPr>
            <p:spPr>
              <a:xfrm rot="10800000">
                <a:off x="5044550" y="3584225"/>
                <a:ext cx="226800" cy="263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19"/>
              <p:cNvSpPr/>
              <p:nvPr/>
            </p:nvSpPr>
            <p:spPr>
              <a:xfrm rot="10800000">
                <a:off x="7348675" y="2096500"/>
                <a:ext cx="226800" cy="263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19"/>
              <p:cNvSpPr txBox="1"/>
              <p:nvPr/>
            </p:nvSpPr>
            <p:spPr>
              <a:xfrm>
                <a:off x="3831750" y="1582525"/>
                <a:ext cx="14805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Skip connection</a:t>
                </a:r>
                <a:endParaRPr sz="1200">
                  <a:solidFill>
                    <a:schemeClr val="dk2"/>
                  </a:solidFill>
                </a:endParaRPr>
              </a:p>
            </p:txBody>
          </p:sp>
          <p:sp>
            <p:nvSpPr>
              <p:cNvPr id="147" name="Google Shape;147;p19"/>
              <p:cNvSpPr txBox="1"/>
              <p:nvPr/>
            </p:nvSpPr>
            <p:spPr>
              <a:xfrm>
                <a:off x="3831750" y="2359600"/>
                <a:ext cx="14805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Skip connection</a:t>
                </a:r>
                <a:endParaRPr sz="1200">
                  <a:solidFill>
                    <a:schemeClr val="dk2"/>
                  </a:solidFill>
                </a:endParaRPr>
              </a:p>
            </p:txBody>
          </p:sp>
          <p:sp>
            <p:nvSpPr>
              <p:cNvPr id="148" name="Google Shape;148;p19"/>
              <p:cNvSpPr txBox="1"/>
              <p:nvPr/>
            </p:nvSpPr>
            <p:spPr>
              <a:xfrm>
                <a:off x="3831750" y="3043888"/>
                <a:ext cx="14805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Skip connection</a:t>
                </a:r>
                <a:endParaRPr sz="1100">
                  <a:solidFill>
                    <a:schemeClr val="dk2"/>
                  </a:solidFill>
                </a:endParaRPr>
              </a:p>
            </p:txBody>
          </p:sp>
          <p:sp>
            <p:nvSpPr>
              <p:cNvPr id="149" name="Google Shape;149;p19"/>
              <p:cNvSpPr/>
              <p:nvPr/>
            </p:nvSpPr>
            <p:spPr>
              <a:xfrm>
                <a:off x="0" y="702650"/>
                <a:ext cx="5370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150" name="Google Shape;150;p19"/>
              <p:cNvSpPr/>
              <p:nvPr/>
            </p:nvSpPr>
            <p:spPr>
              <a:xfrm>
                <a:off x="8607150" y="702650"/>
                <a:ext cx="5370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151" name="Google Shape;151;p19"/>
              <p:cNvSpPr/>
              <p:nvPr/>
            </p:nvSpPr>
            <p:spPr>
              <a:xfrm rot="10800000">
                <a:off x="8494700" y="1275350"/>
                <a:ext cx="226800" cy="263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2" name="Google Shape;152;p19"/>
              <p:cNvCxnSpPr>
                <a:stCxn id="149" idx="3"/>
                <a:endCxn id="150" idx="1"/>
              </p:cNvCxnSpPr>
              <p:nvPr/>
            </p:nvCxnSpPr>
            <p:spPr>
              <a:xfrm>
                <a:off x="537000" y="989000"/>
                <a:ext cx="8070300" cy="0"/>
              </a:xfrm>
              <a:prstGeom prst="straightConnector1">
                <a:avLst/>
              </a:prstGeom>
              <a:noFill/>
              <a:ln cap="flat" cmpd="sng" w="9525">
                <a:solidFill>
                  <a:schemeClr val="dk2"/>
                </a:solidFill>
                <a:prstDash val="solid"/>
                <a:round/>
                <a:headEnd len="med" w="med" type="none"/>
                <a:tailEnd len="med" w="med" type="triangle"/>
              </a:ln>
            </p:spPr>
          </p:cxnSp>
          <p:sp>
            <p:nvSpPr>
              <p:cNvPr id="153" name="Google Shape;153;p19"/>
              <p:cNvSpPr txBox="1"/>
              <p:nvPr/>
            </p:nvSpPr>
            <p:spPr>
              <a:xfrm>
                <a:off x="3831750" y="725900"/>
                <a:ext cx="14805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Skip connection</a:t>
                </a:r>
                <a:endParaRPr sz="1200">
                  <a:solidFill>
                    <a:schemeClr val="dk2"/>
                  </a:solidFill>
                </a:endParaRPr>
              </a:p>
            </p:txBody>
          </p:sp>
        </p:grpSp>
      </p:grpSp>
      <p:sp>
        <p:nvSpPr>
          <p:cNvPr id="154" name="Google Shape;154;p19"/>
          <p:cNvSpPr txBox="1"/>
          <p:nvPr/>
        </p:nvSpPr>
        <p:spPr>
          <a:xfrm>
            <a:off x="73000" y="3620375"/>
            <a:ext cx="2481600" cy="13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This graph shows the structure of IDDPM’s U-Net. Residual blocks and attention blocks are introduced to improve the performance. </a:t>
            </a:r>
            <a:endParaRPr sz="11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a:t>
            </a:r>
            <a:r>
              <a:rPr lang="en"/>
              <a:t>comparison study</a:t>
            </a:r>
            <a:endParaRPr/>
          </a:p>
        </p:txBody>
      </p:sp>
      <p:sp>
        <p:nvSpPr>
          <p:cNvPr id="160" name="Google Shape;16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1400"/>
              <a:t>U-Net was </a:t>
            </a:r>
            <a:r>
              <a:rPr lang="en" sz="1400"/>
              <a:t>firstly</a:t>
            </a:r>
            <a:r>
              <a:rPr lang="en" sz="1400"/>
              <a:t> used for medical image segmentation tasks. So, we might </a:t>
            </a:r>
            <a:r>
              <a:rPr lang="en" sz="1400"/>
              <a:t>compare what U-Net learns in image-generation tasks and segmentation tasks​:</a:t>
            </a:r>
            <a:endParaRPr sz="1400"/>
          </a:p>
        </p:txBody>
      </p:sp>
      <p:cxnSp>
        <p:nvCxnSpPr>
          <p:cNvPr id="161" name="Google Shape;161;p20"/>
          <p:cNvCxnSpPr/>
          <p:nvPr/>
        </p:nvCxnSpPr>
        <p:spPr>
          <a:xfrm flipH="1">
            <a:off x="4019600" y="2257850"/>
            <a:ext cx="3900" cy="2383200"/>
          </a:xfrm>
          <a:prstGeom prst="straightConnector1">
            <a:avLst/>
          </a:prstGeom>
          <a:noFill/>
          <a:ln cap="flat" cmpd="sng" w="9525">
            <a:solidFill>
              <a:schemeClr val="dk2"/>
            </a:solidFill>
            <a:prstDash val="solid"/>
            <a:round/>
            <a:headEnd len="med" w="med" type="none"/>
            <a:tailEnd len="med" w="med" type="none"/>
          </a:ln>
        </p:spPr>
      </p:cxnSp>
      <p:grpSp>
        <p:nvGrpSpPr>
          <p:cNvPr id="162" name="Google Shape;162;p20"/>
          <p:cNvGrpSpPr/>
          <p:nvPr/>
        </p:nvGrpSpPr>
        <p:grpSpPr>
          <a:xfrm>
            <a:off x="311700" y="2142300"/>
            <a:ext cx="3593700" cy="2614300"/>
            <a:chOff x="614425" y="2359125"/>
            <a:chExt cx="3593700" cy="2614300"/>
          </a:xfrm>
        </p:grpSpPr>
        <p:pic>
          <p:nvPicPr>
            <p:cNvPr id="163" name="Google Shape;163;p20" title="unet.jpg"/>
            <p:cNvPicPr preferRelativeResize="0"/>
            <p:nvPr/>
          </p:nvPicPr>
          <p:blipFill>
            <a:blip r:embed="rId3">
              <a:alphaModFix/>
            </a:blip>
            <a:stretch>
              <a:fillRect/>
            </a:stretch>
          </p:blipFill>
          <p:spPr>
            <a:xfrm>
              <a:off x="1360450" y="2420313"/>
              <a:ext cx="2101650" cy="1416325"/>
            </a:xfrm>
            <a:prstGeom prst="rect">
              <a:avLst/>
            </a:prstGeom>
            <a:noFill/>
            <a:ln>
              <a:noFill/>
            </a:ln>
          </p:spPr>
        </p:pic>
        <p:pic>
          <p:nvPicPr>
            <p:cNvPr id="164" name="Google Shape;164;p20" title="frog_00000.png"/>
            <p:cNvPicPr preferRelativeResize="0"/>
            <p:nvPr/>
          </p:nvPicPr>
          <p:blipFill>
            <a:blip r:embed="rId4">
              <a:alphaModFix/>
            </a:blip>
            <a:stretch>
              <a:fillRect/>
            </a:stretch>
          </p:blipFill>
          <p:spPr>
            <a:xfrm>
              <a:off x="3462100" y="4227400"/>
              <a:ext cx="746025" cy="746025"/>
            </a:xfrm>
            <a:prstGeom prst="rect">
              <a:avLst/>
            </a:prstGeom>
            <a:noFill/>
            <a:ln>
              <a:noFill/>
            </a:ln>
          </p:spPr>
        </p:pic>
        <p:pic>
          <p:nvPicPr>
            <p:cNvPr id="165" name="Google Shape;165;p20" title="noise_t0000.png"/>
            <p:cNvPicPr preferRelativeResize="0"/>
            <p:nvPr/>
          </p:nvPicPr>
          <p:blipFill>
            <a:blip r:embed="rId5">
              <a:alphaModFix/>
            </a:blip>
            <a:stretch>
              <a:fillRect/>
            </a:stretch>
          </p:blipFill>
          <p:spPr>
            <a:xfrm>
              <a:off x="3462088" y="2359125"/>
              <a:ext cx="746025" cy="746025"/>
            </a:xfrm>
            <a:prstGeom prst="rect">
              <a:avLst/>
            </a:prstGeom>
            <a:noFill/>
            <a:ln>
              <a:noFill/>
            </a:ln>
          </p:spPr>
        </p:pic>
        <p:pic>
          <p:nvPicPr>
            <p:cNvPr id="166" name="Google Shape;166;p20" title="noisy_t0111.png"/>
            <p:cNvPicPr preferRelativeResize="0"/>
            <p:nvPr/>
          </p:nvPicPr>
          <p:blipFill>
            <a:blip r:embed="rId6">
              <a:alphaModFix/>
            </a:blip>
            <a:stretch>
              <a:fillRect/>
            </a:stretch>
          </p:blipFill>
          <p:spPr>
            <a:xfrm>
              <a:off x="614425" y="2359125"/>
              <a:ext cx="746025" cy="746025"/>
            </a:xfrm>
            <a:prstGeom prst="rect">
              <a:avLst/>
            </a:prstGeom>
            <a:noFill/>
            <a:ln>
              <a:noFill/>
            </a:ln>
          </p:spPr>
        </p:pic>
        <p:cxnSp>
          <p:nvCxnSpPr>
            <p:cNvPr id="167" name="Google Shape;167;p20"/>
            <p:cNvCxnSpPr>
              <a:stCxn id="165" idx="2"/>
              <a:endCxn id="164" idx="0"/>
            </p:cNvCxnSpPr>
            <p:nvPr/>
          </p:nvCxnSpPr>
          <p:spPr>
            <a:xfrm>
              <a:off x="3835100" y="3105150"/>
              <a:ext cx="0" cy="1122300"/>
            </a:xfrm>
            <a:prstGeom prst="straightConnector1">
              <a:avLst/>
            </a:prstGeom>
            <a:noFill/>
            <a:ln cap="flat" cmpd="sng" w="9525">
              <a:solidFill>
                <a:schemeClr val="dk2"/>
              </a:solidFill>
              <a:prstDash val="dash"/>
              <a:round/>
              <a:headEnd len="med" w="med" type="none"/>
              <a:tailEnd len="med" w="med" type="triangle"/>
            </a:ln>
          </p:spPr>
        </p:cxnSp>
        <p:cxnSp>
          <p:nvCxnSpPr>
            <p:cNvPr id="168" name="Google Shape;168;p20"/>
            <p:cNvCxnSpPr>
              <a:stCxn id="166" idx="2"/>
              <a:endCxn id="164" idx="1"/>
            </p:cNvCxnSpPr>
            <p:nvPr/>
          </p:nvCxnSpPr>
          <p:spPr>
            <a:xfrm>
              <a:off x="987438" y="3105150"/>
              <a:ext cx="2474700" cy="1495200"/>
            </a:xfrm>
            <a:prstGeom prst="straightConnector1">
              <a:avLst/>
            </a:prstGeom>
            <a:noFill/>
            <a:ln cap="flat" cmpd="sng" w="9525">
              <a:solidFill>
                <a:schemeClr val="dk2"/>
              </a:solidFill>
              <a:prstDash val="dash"/>
              <a:round/>
              <a:headEnd len="med" w="med" type="none"/>
              <a:tailEnd len="med" w="med" type="triangle"/>
            </a:ln>
          </p:spPr>
        </p:cxnSp>
      </p:grpSp>
      <p:pic>
        <p:nvPicPr>
          <p:cNvPr id="169" name="Google Shape;169;p20" title="unet.jpg"/>
          <p:cNvPicPr preferRelativeResize="0"/>
          <p:nvPr/>
        </p:nvPicPr>
        <p:blipFill>
          <a:blip r:embed="rId3">
            <a:alphaModFix/>
          </a:blip>
          <a:stretch>
            <a:fillRect/>
          </a:stretch>
        </p:blipFill>
        <p:spPr>
          <a:xfrm>
            <a:off x="5474800" y="2529438"/>
            <a:ext cx="2101650" cy="1416325"/>
          </a:xfrm>
          <a:prstGeom prst="rect">
            <a:avLst/>
          </a:prstGeom>
          <a:noFill/>
          <a:ln>
            <a:noFill/>
          </a:ln>
        </p:spPr>
      </p:pic>
      <p:pic>
        <p:nvPicPr>
          <p:cNvPr id="170" name="Google Shape;170;p20" title="5096.jpg"/>
          <p:cNvPicPr preferRelativeResize="0"/>
          <p:nvPr/>
        </p:nvPicPr>
        <p:blipFill>
          <a:blip r:embed="rId7">
            <a:alphaModFix/>
          </a:blip>
          <a:stretch>
            <a:fillRect/>
          </a:stretch>
        </p:blipFill>
        <p:spPr>
          <a:xfrm>
            <a:off x="4137700" y="2829550"/>
            <a:ext cx="1222900" cy="816100"/>
          </a:xfrm>
          <a:prstGeom prst="rect">
            <a:avLst/>
          </a:prstGeom>
          <a:noFill/>
          <a:ln>
            <a:noFill/>
          </a:ln>
        </p:spPr>
      </p:pic>
      <p:pic>
        <p:nvPicPr>
          <p:cNvPr id="171" name="Google Shape;171;p20" title="5096_boundary.png"/>
          <p:cNvPicPr preferRelativeResize="0"/>
          <p:nvPr/>
        </p:nvPicPr>
        <p:blipFill>
          <a:blip r:embed="rId8">
            <a:alphaModFix/>
          </a:blip>
          <a:stretch>
            <a:fillRect/>
          </a:stretch>
        </p:blipFill>
        <p:spPr>
          <a:xfrm>
            <a:off x="7690650" y="2829550"/>
            <a:ext cx="1222900" cy="81611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Feature Maps of Segmentation Task</a:t>
            </a:r>
            <a:endParaRPr/>
          </a:p>
        </p:txBody>
      </p:sp>
      <p:pic>
        <p:nvPicPr>
          <p:cNvPr id="177" name="Google Shape;177;p21" title="enc2_channel1.png"/>
          <p:cNvPicPr preferRelativeResize="0"/>
          <p:nvPr/>
        </p:nvPicPr>
        <p:blipFill>
          <a:blip r:embed="rId3">
            <a:alphaModFix/>
          </a:blip>
          <a:stretch>
            <a:fillRect/>
          </a:stretch>
        </p:blipFill>
        <p:spPr>
          <a:xfrm>
            <a:off x="1210899" y="1017718"/>
            <a:ext cx="927199" cy="918062"/>
          </a:xfrm>
          <a:prstGeom prst="rect">
            <a:avLst/>
          </a:prstGeom>
          <a:noFill/>
          <a:ln>
            <a:noFill/>
          </a:ln>
        </p:spPr>
      </p:pic>
      <p:pic>
        <p:nvPicPr>
          <p:cNvPr id="178" name="Google Shape;178;p21" title="enc3_channel1.png"/>
          <p:cNvPicPr preferRelativeResize="0"/>
          <p:nvPr/>
        </p:nvPicPr>
        <p:blipFill>
          <a:blip r:embed="rId4">
            <a:alphaModFix/>
          </a:blip>
          <a:stretch>
            <a:fillRect/>
          </a:stretch>
        </p:blipFill>
        <p:spPr>
          <a:xfrm>
            <a:off x="2176711" y="1017719"/>
            <a:ext cx="927199" cy="918062"/>
          </a:xfrm>
          <a:prstGeom prst="rect">
            <a:avLst/>
          </a:prstGeom>
          <a:noFill/>
          <a:ln>
            <a:noFill/>
          </a:ln>
        </p:spPr>
      </p:pic>
      <p:pic>
        <p:nvPicPr>
          <p:cNvPr id="179" name="Google Shape;179;p21" title="enc4_channel1.png"/>
          <p:cNvPicPr preferRelativeResize="0"/>
          <p:nvPr/>
        </p:nvPicPr>
        <p:blipFill>
          <a:blip r:embed="rId5">
            <a:alphaModFix/>
          </a:blip>
          <a:stretch>
            <a:fillRect/>
          </a:stretch>
        </p:blipFill>
        <p:spPr>
          <a:xfrm>
            <a:off x="3142546" y="1017718"/>
            <a:ext cx="927199" cy="918062"/>
          </a:xfrm>
          <a:prstGeom prst="rect">
            <a:avLst/>
          </a:prstGeom>
          <a:noFill/>
          <a:ln>
            <a:noFill/>
          </a:ln>
        </p:spPr>
      </p:pic>
      <p:pic>
        <p:nvPicPr>
          <p:cNvPr id="180" name="Google Shape;180;p21" title="middle_channel1.png"/>
          <p:cNvPicPr preferRelativeResize="0"/>
          <p:nvPr/>
        </p:nvPicPr>
        <p:blipFill>
          <a:blip r:embed="rId6">
            <a:alphaModFix/>
          </a:blip>
          <a:stretch>
            <a:fillRect/>
          </a:stretch>
        </p:blipFill>
        <p:spPr>
          <a:xfrm>
            <a:off x="4108381" y="1017717"/>
            <a:ext cx="927199" cy="918062"/>
          </a:xfrm>
          <a:prstGeom prst="rect">
            <a:avLst/>
          </a:prstGeom>
          <a:noFill/>
          <a:ln>
            <a:noFill/>
          </a:ln>
        </p:spPr>
      </p:pic>
      <p:pic>
        <p:nvPicPr>
          <p:cNvPr id="181" name="Google Shape;181;p21" title="up2_channel1.png"/>
          <p:cNvPicPr preferRelativeResize="0"/>
          <p:nvPr/>
        </p:nvPicPr>
        <p:blipFill>
          <a:blip r:embed="rId7">
            <a:alphaModFix/>
          </a:blip>
          <a:stretch>
            <a:fillRect/>
          </a:stretch>
        </p:blipFill>
        <p:spPr>
          <a:xfrm>
            <a:off x="7006205" y="1017693"/>
            <a:ext cx="927199" cy="918063"/>
          </a:xfrm>
          <a:prstGeom prst="rect">
            <a:avLst/>
          </a:prstGeom>
          <a:noFill/>
          <a:ln>
            <a:noFill/>
          </a:ln>
        </p:spPr>
      </p:pic>
      <p:pic>
        <p:nvPicPr>
          <p:cNvPr id="182" name="Google Shape;182;p21" title="up3_channel1.png"/>
          <p:cNvPicPr preferRelativeResize="0"/>
          <p:nvPr/>
        </p:nvPicPr>
        <p:blipFill>
          <a:blip r:embed="rId8">
            <a:alphaModFix/>
          </a:blip>
          <a:stretch>
            <a:fillRect/>
          </a:stretch>
        </p:blipFill>
        <p:spPr>
          <a:xfrm>
            <a:off x="6040212" y="1017693"/>
            <a:ext cx="927199" cy="918063"/>
          </a:xfrm>
          <a:prstGeom prst="rect">
            <a:avLst/>
          </a:prstGeom>
          <a:noFill/>
          <a:ln>
            <a:noFill/>
          </a:ln>
        </p:spPr>
      </p:pic>
      <p:pic>
        <p:nvPicPr>
          <p:cNvPr id="183" name="Google Shape;183;p21" title="up1_channel1.png"/>
          <p:cNvPicPr preferRelativeResize="0"/>
          <p:nvPr/>
        </p:nvPicPr>
        <p:blipFill>
          <a:blip r:embed="rId9">
            <a:alphaModFix/>
          </a:blip>
          <a:stretch>
            <a:fillRect/>
          </a:stretch>
        </p:blipFill>
        <p:spPr>
          <a:xfrm>
            <a:off x="7972205" y="1017718"/>
            <a:ext cx="927199" cy="918063"/>
          </a:xfrm>
          <a:prstGeom prst="rect">
            <a:avLst/>
          </a:prstGeom>
          <a:noFill/>
          <a:ln>
            <a:noFill/>
          </a:ln>
        </p:spPr>
      </p:pic>
      <p:pic>
        <p:nvPicPr>
          <p:cNvPr id="184" name="Google Shape;184;p21" title="enc1_channel1.png"/>
          <p:cNvPicPr preferRelativeResize="0"/>
          <p:nvPr/>
        </p:nvPicPr>
        <p:blipFill>
          <a:blip r:embed="rId10">
            <a:alphaModFix/>
          </a:blip>
          <a:stretch>
            <a:fillRect/>
          </a:stretch>
        </p:blipFill>
        <p:spPr>
          <a:xfrm>
            <a:off x="245108" y="1017717"/>
            <a:ext cx="927175" cy="918031"/>
          </a:xfrm>
          <a:prstGeom prst="rect">
            <a:avLst/>
          </a:prstGeom>
          <a:noFill/>
          <a:ln>
            <a:noFill/>
          </a:ln>
        </p:spPr>
      </p:pic>
      <p:pic>
        <p:nvPicPr>
          <p:cNvPr id="185" name="Google Shape;185;p21" title="up4_channel1.png"/>
          <p:cNvPicPr preferRelativeResize="0"/>
          <p:nvPr/>
        </p:nvPicPr>
        <p:blipFill>
          <a:blip r:embed="rId11">
            <a:alphaModFix/>
          </a:blip>
          <a:stretch>
            <a:fillRect/>
          </a:stretch>
        </p:blipFill>
        <p:spPr>
          <a:xfrm>
            <a:off x="5074206" y="1017692"/>
            <a:ext cx="927199" cy="918054"/>
          </a:xfrm>
          <a:prstGeom prst="rect">
            <a:avLst/>
          </a:prstGeom>
          <a:noFill/>
          <a:ln>
            <a:noFill/>
          </a:ln>
        </p:spPr>
      </p:pic>
      <p:pic>
        <p:nvPicPr>
          <p:cNvPr id="186" name="Google Shape;186;p21" title="enc1_channel0.png"/>
          <p:cNvPicPr preferRelativeResize="0"/>
          <p:nvPr/>
        </p:nvPicPr>
        <p:blipFill>
          <a:blip r:embed="rId12">
            <a:alphaModFix/>
          </a:blip>
          <a:stretch>
            <a:fillRect/>
          </a:stretch>
        </p:blipFill>
        <p:spPr>
          <a:xfrm>
            <a:off x="245108" y="2012339"/>
            <a:ext cx="927175" cy="918031"/>
          </a:xfrm>
          <a:prstGeom prst="rect">
            <a:avLst/>
          </a:prstGeom>
          <a:noFill/>
          <a:ln>
            <a:noFill/>
          </a:ln>
        </p:spPr>
      </p:pic>
      <p:pic>
        <p:nvPicPr>
          <p:cNvPr id="187" name="Google Shape;187;p21" title="enc2_channel0.png"/>
          <p:cNvPicPr preferRelativeResize="0"/>
          <p:nvPr/>
        </p:nvPicPr>
        <p:blipFill>
          <a:blip r:embed="rId13">
            <a:alphaModFix/>
          </a:blip>
          <a:stretch>
            <a:fillRect/>
          </a:stretch>
        </p:blipFill>
        <p:spPr>
          <a:xfrm>
            <a:off x="1210919" y="2012339"/>
            <a:ext cx="927199" cy="918054"/>
          </a:xfrm>
          <a:prstGeom prst="rect">
            <a:avLst/>
          </a:prstGeom>
          <a:noFill/>
          <a:ln>
            <a:noFill/>
          </a:ln>
        </p:spPr>
      </p:pic>
      <p:pic>
        <p:nvPicPr>
          <p:cNvPr id="188" name="Google Shape;188;p21" title="enc3_channel0.png"/>
          <p:cNvPicPr preferRelativeResize="0"/>
          <p:nvPr/>
        </p:nvPicPr>
        <p:blipFill>
          <a:blip r:embed="rId14">
            <a:alphaModFix/>
          </a:blip>
          <a:stretch>
            <a:fillRect/>
          </a:stretch>
        </p:blipFill>
        <p:spPr>
          <a:xfrm>
            <a:off x="2176754" y="2012339"/>
            <a:ext cx="927175" cy="918031"/>
          </a:xfrm>
          <a:prstGeom prst="rect">
            <a:avLst/>
          </a:prstGeom>
          <a:noFill/>
          <a:ln>
            <a:noFill/>
          </a:ln>
        </p:spPr>
      </p:pic>
      <p:pic>
        <p:nvPicPr>
          <p:cNvPr id="189" name="Google Shape;189;p21" title="enc4_channel0.png"/>
          <p:cNvPicPr preferRelativeResize="0"/>
          <p:nvPr/>
        </p:nvPicPr>
        <p:blipFill>
          <a:blip r:embed="rId15">
            <a:alphaModFix/>
          </a:blip>
          <a:stretch>
            <a:fillRect/>
          </a:stretch>
        </p:blipFill>
        <p:spPr>
          <a:xfrm>
            <a:off x="3142566" y="2012339"/>
            <a:ext cx="927199" cy="918054"/>
          </a:xfrm>
          <a:prstGeom prst="rect">
            <a:avLst/>
          </a:prstGeom>
          <a:noFill/>
          <a:ln>
            <a:noFill/>
          </a:ln>
        </p:spPr>
      </p:pic>
      <p:pic>
        <p:nvPicPr>
          <p:cNvPr id="190" name="Google Shape;190;p21" title="middle_channel0.png"/>
          <p:cNvPicPr preferRelativeResize="0"/>
          <p:nvPr/>
        </p:nvPicPr>
        <p:blipFill>
          <a:blip r:embed="rId16">
            <a:alphaModFix/>
          </a:blip>
          <a:stretch>
            <a:fillRect/>
          </a:stretch>
        </p:blipFill>
        <p:spPr>
          <a:xfrm>
            <a:off x="4108401" y="2012339"/>
            <a:ext cx="927199" cy="918054"/>
          </a:xfrm>
          <a:prstGeom prst="rect">
            <a:avLst/>
          </a:prstGeom>
          <a:noFill/>
          <a:ln>
            <a:noFill/>
          </a:ln>
        </p:spPr>
      </p:pic>
      <p:pic>
        <p:nvPicPr>
          <p:cNvPr id="191" name="Google Shape;191;p21" title="up1_channel0.png"/>
          <p:cNvPicPr preferRelativeResize="0"/>
          <p:nvPr/>
        </p:nvPicPr>
        <p:blipFill>
          <a:blip r:embed="rId17">
            <a:alphaModFix/>
          </a:blip>
          <a:stretch>
            <a:fillRect/>
          </a:stretch>
        </p:blipFill>
        <p:spPr>
          <a:xfrm>
            <a:off x="7972134" y="2012326"/>
            <a:ext cx="927199" cy="918063"/>
          </a:xfrm>
          <a:prstGeom prst="rect">
            <a:avLst/>
          </a:prstGeom>
          <a:noFill/>
          <a:ln>
            <a:noFill/>
          </a:ln>
        </p:spPr>
      </p:pic>
      <p:pic>
        <p:nvPicPr>
          <p:cNvPr id="192" name="Google Shape;192;p21" title="up2_channel0.png"/>
          <p:cNvPicPr preferRelativeResize="0"/>
          <p:nvPr/>
        </p:nvPicPr>
        <p:blipFill>
          <a:blip r:embed="rId18">
            <a:alphaModFix/>
          </a:blip>
          <a:stretch>
            <a:fillRect/>
          </a:stretch>
        </p:blipFill>
        <p:spPr>
          <a:xfrm>
            <a:off x="7006142" y="2012327"/>
            <a:ext cx="927199" cy="918063"/>
          </a:xfrm>
          <a:prstGeom prst="rect">
            <a:avLst/>
          </a:prstGeom>
          <a:noFill/>
          <a:ln>
            <a:noFill/>
          </a:ln>
        </p:spPr>
      </p:pic>
      <p:pic>
        <p:nvPicPr>
          <p:cNvPr id="193" name="Google Shape;193;p21" title="up3_channel0.png"/>
          <p:cNvPicPr preferRelativeResize="0"/>
          <p:nvPr/>
        </p:nvPicPr>
        <p:blipFill>
          <a:blip r:embed="rId19">
            <a:alphaModFix/>
          </a:blip>
          <a:stretch>
            <a:fillRect/>
          </a:stretch>
        </p:blipFill>
        <p:spPr>
          <a:xfrm>
            <a:off x="6040174" y="2012335"/>
            <a:ext cx="927199" cy="918063"/>
          </a:xfrm>
          <a:prstGeom prst="rect">
            <a:avLst/>
          </a:prstGeom>
          <a:noFill/>
          <a:ln>
            <a:noFill/>
          </a:ln>
        </p:spPr>
      </p:pic>
      <p:pic>
        <p:nvPicPr>
          <p:cNvPr id="194" name="Google Shape;194;p21" title="up4_channel0.png"/>
          <p:cNvPicPr preferRelativeResize="0"/>
          <p:nvPr/>
        </p:nvPicPr>
        <p:blipFill>
          <a:blip r:embed="rId18">
            <a:alphaModFix/>
          </a:blip>
          <a:stretch>
            <a:fillRect/>
          </a:stretch>
        </p:blipFill>
        <p:spPr>
          <a:xfrm>
            <a:off x="5074222" y="2012348"/>
            <a:ext cx="927175" cy="918039"/>
          </a:xfrm>
          <a:prstGeom prst="rect">
            <a:avLst/>
          </a:prstGeom>
          <a:noFill/>
          <a:ln>
            <a:noFill/>
          </a:ln>
        </p:spPr>
      </p:pic>
      <p:pic>
        <p:nvPicPr>
          <p:cNvPr id="195" name="Google Shape;195;p21" title="enc1_channel7.png"/>
          <p:cNvPicPr preferRelativeResize="0"/>
          <p:nvPr/>
        </p:nvPicPr>
        <p:blipFill>
          <a:blip r:embed="rId20">
            <a:alphaModFix/>
          </a:blip>
          <a:stretch>
            <a:fillRect/>
          </a:stretch>
        </p:blipFill>
        <p:spPr>
          <a:xfrm>
            <a:off x="245100" y="3006957"/>
            <a:ext cx="927199" cy="918062"/>
          </a:xfrm>
          <a:prstGeom prst="rect">
            <a:avLst/>
          </a:prstGeom>
          <a:noFill/>
          <a:ln>
            <a:noFill/>
          </a:ln>
        </p:spPr>
      </p:pic>
      <p:pic>
        <p:nvPicPr>
          <p:cNvPr id="196" name="Google Shape;196;p21" title="enc2_channel7.png"/>
          <p:cNvPicPr preferRelativeResize="0"/>
          <p:nvPr/>
        </p:nvPicPr>
        <p:blipFill>
          <a:blip r:embed="rId21">
            <a:alphaModFix/>
          </a:blip>
          <a:stretch>
            <a:fillRect/>
          </a:stretch>
        </p:blipFill>
        <p:spPr>
          <a:xfrm>
            <a:off x="1210911" y="3006957"/>
            <a:ext cx="927199" cy="918062"/>
          </a:xfrm>
          <a:prstGeom prst="rect">
            <a:avLst/>
          </a:prstGeom>
          <a:noFill/>
          <a:ln>
            <a:noFill/>
          </a:ln>
        </p:spPr>
      </p:pic>
      <p:pic>
        <p:nvPicPr>
          <p:cNvPr id="197" name="Google Shape;197;p21" title="enc3_channel7.png"/>
          <p:cNvPicPr preferRelativeResize="0"/>
          <p:nvPr/>
        </p:nvPicPr>
        <p:blipFill>
          <a:blip r:embed="rId22">
            <a:alphaModFix/>
          </a:blip>
          <a:stretch>
            <a:fillRect/>
          </a:stretch>
        </p:blipFill>
        <p:spPr>
          <a:xfrm>
            <a:off x="2176728" y="3006957"/>
            <a:ext cx="927175" cy="918026"/>
          </a:xfrm>
          <a:prstGeom prst="rect">
            <a:avLst/>
          </a:prstGeom>
          <a:noFill/>
          <a:ln>
            <a:noFill/>
          </a:ln>
        </p:spPr>
      </p:pic>
      <p:pic>
        <p:nvPicPr>
          <p:cNvPr id="198" name="Google Shape;198;p21" title="enc4_channel7.png"/>
          <p:cNvPicPr preferRelativeResize="0"/>
          <p:nvPr/>
        </p:nvPicPr>
        <p:blipFill>
          <a:blip r:embed="rId23">
            <a:alphaModFix/>
          </a:blip>
          <a:stretch>
            <a:fillRect/>
          </a:stretch>
        </p:blipFill>
        <p:spPr>
          <a:xfrm>
            <a:off x="3142510" y="3006961"/>
            <a:ext cx="927175" cy="918015"/>
          </a:xfrm>
          <a:prstGeom prst="rect">
            <a:avLst/>
          </a:prstGeom>
          <a:noFill/>
          <a:ln>
            <a:noFill/>
          </a:ln>
        </p:spPr>
      </p:pic>
      <p:pic>
        <p:nvPicPr>
          <p:cNvPr id="199" name="Google Shape;199;p21" title="middle_channel7.png"/>
          <p:cNvPicPr preferRelativeResize="0"/>
          <p:nvPr/>
        </p:nvPicPr>
        <p:blipFill>
          <a:blip r:embed="rId18">
            <a:alphaModFix/>
          </a:blip>
          <a:stretch>
            <a:fillRect/>
          </a:stretch>
        </p:blipFill>
        <p:spPr>
          <a:xfrm>
            <a:off x="4108297" y="3006957"/>
            <a:ext cx="927199" cy="918062"/>
          </a:xfrm>
          <a:prstGeom prst="rect">
            <a:avLst/>
          </a:prstGeom>
          <a:noFill/>
          <a:ln>
            <a:noFill/>
          </a:ln>
        </p:spPr>
      </p:pic>
      <p:pic>
        <p:nvPicPr>
          <p:cNvPr id="200" name="Google Shape;200;p21" title="up1_channel7.png"/>
          <p:cNvPicPr preferRelativeResize="0"/>
          <p:nvPr/>
        </p:nvPicPr>
        <p:blipFill>
          <a:blip r:embed="rId24">
            <a:alphaModFix/>
          </a:blip>
          <a:stretch>
            <a:fillRect/>
          </a:stretch>
        </p:blipFill>
        <p:spPr>
          <a:xfrm>
            <a:off x="7971183" y="3006932"/>
            <a:ext cx="927175" cy="918039"/>
          </a:xfrm>
          <a:prstGeom prst="rect">
            <a:avLst/>
          </a:prstGeom>
          <a:noFill/>
          <a:ln>
            <a:noFill/>
          </a:ln>
        </p:spPr>
      </p:pic>
      <p:pic>
        <p:nvPicPr>
          <p:cNvPr id="201" name="Google Shape;201;p21" title="up2_channel7.png"/>
          <p:cNvPicPr preferRelativeResize="0"/>
          <p:nvPr/>
        </p:nvPicPr>
        <p:blipFill>
          <a:blip r:embed="rId18">
            <a:alphaModFix/>
          </a:blip>
          <a:stretch>
            <a:fillRect/>
          </a:stretch>
        </p:blipFill>
        <p:spPr>
          <a:xfrm>
            <a:off x="7005495" y="3006932"/>
            <a:ext cx="927175" cy="918039"/>
          </a:xfrm>
          <a:prstGeom prst="rect">
            <a:avLst/>
          </a:prstGeom>
          <a:noFill/>
          <a:ln>
            <a:noFill/>
          </a:ln>
        </p:spPr>
      </p:pic>
      <p:pic>
        <p:nvPicPr>
          <p:cNvPr id="202" name="Google Shape;202;p21" title="up3_channel7.png"/>
          <p:cNvPicPr preferRelativeResize="0"/>
          <p:nvPr/>
        </p:nvPicPr>
        <p:blipFill>
          <a:blip r:embed="rId18">
            <a:alphaModFix/>
          </a:blip>
          <a:stretch>
            <a:fillRect/>
          </a:stretch>
        </p:blipFill>
        <p:spPr>
          <a:xfrm>
            <a:off x="6039795" y="3006920"/>
            <a:ext cx="927199" cy="918063"/>
          </a:xfrm>
          <a:prstGeom prst="rect">
            <a:avLst/>
          </a:prstGeom>
          <a:noFill/>
          <a:ln>
            <a:noFill/>
          </a:ln>
        </p:spPr>
      </p:pic>
      <p:pic>
        <p:nvPicPr>
          <p:cNvPr id="203" name="Google Shape;203;p21" title="up4_channel7.png"/>
          <p:cNvPicPr preferRelativeResize="0"/>
          <p:nvPr/>
        </p:nvPicPr>
        <p:blipFill>
          <a:blip r:embed="rId25">
            <a:alphaModFix/>
          </a:blip>
          <a:stretch>
            <a:fillRect/>
          </a:stretch>
        </p:blipFill>
        <p:spPr>
          <a:xfrm>
            <a:off x="5074135" y="3006928"/>
            <a:ext cx="927175" cy="918039"/>
          </a:xfrm>
          <a:prstGeom prst="rect">
            <a:avLst/>
          </a:prstGeom>
          <a:noFill/>
          <a:ln>
            <a:noFill/>
          </a:ln>
        </p:spPr>
      </p:pic>
      <p:pic>
        <p:nvPicPr>
          <p:cNvPr id="204" name="Google Shape;204;p21" title="enc1_channel5.png"/>
          <p:cNvPicPr preferRelativeResize="0"/>
          <p:nvPr/>
        </p:nvPicPr>
        <p:blipFill>
          <a:blip r:embed="rId26">
            <a:alphaModFix/>
          </a:blip>
          <a:stretch>
            <a:fillRect/>
          </a:stretch>
        </p:blipFill>
        <p:spPr>
          <a:xfrm>
            <a:off x="245091" y="4001598"/>
            <a:ext cx="927175" cy="918039"/>
          </a:xfrm>
          <a:prstGeom prst="rect">
            <a:avLst/>
          </a:prstGeom>
          <a:noFill/>
          <a:ln>
            <a:noFill/>
          </a:ln>
        </p:spPr>
      </p:pic>
      <p:pic>
        <p:nvPicPr>
          <p:cNvPr id="205" name="Google Shape;205;p21" title="enc2_channel5.png"/>
          <p:cNvPicPr preferRelativeResize="0"/>
          <p:nvPr/>
        </p:nvPicPr>
        <p:blipFill>
          <a:blip r:embed="rId27">
            <a:alphaModFix/>
          </a:blip>
          <a:stretch>
            <a:fillRect/>
          </a:stretch>
        </p:blipFill>
        <p:spPr>
          <a:xfrm>
            <a:off x="1210902" y="4001574"/>
            <a:ext cx="927175" cy="918039"/>
          </a:xfrm>
          <a:prstGeom prst="rect">
            <a:avLst/>
          </a:prstGeom>
          <a:noFill/>
          <a:ln>
            <a:noFill/>
          </a:ln>
        </p:spPr>
      </p:pic>
      <p:pic>
        <p:nvPicPr>
          <p:cNvPr id="206" name="Google Shape;206;p21" title="enc3_channel5.png"/>
          <p:cNvPicPr preferRelativeResize="0"/>
          <p:nvPr/>
        </p:nvPicPr>
        <p:blipFill>
          <a:blip r:embed="rId28">
            <a:alphaModFix/>
          </a:blip>
          <a:stretch>
            <a:fillRect/>
          </a:stretch>
        </p:blipFill>
        <p:spPr>
          <a:xfrm>
            <a:off x="2176714" y="4001574"/>
            <a:ext cx="927199" cy="918062"/>
          </a:xfrm>
          <a:prstGeom prst="rect">
            <a:avLst/>
          </a:prstGeom>
          <a:noFill/>
          <a:ln>
            <a:noFill/>
          </a:ln>
        </p:spPr>
      </p:pic>
      <p:pic>
        <p:nvPicPr>
          <p:cNvPr id="207" name="Google Shape;207;p21" title="enc4_channel5.png"/>
          <p:cNvPicPr preferRelativeResize="0"/>
          <p:nvPr/>
        </p:nvPicPr>
        <p:blipFill>
          <a:blip r:embed="rId18">
            <a:alphaModFix/>
          </a:blip>
          <a:stretch>
            <a:fillRect/>
          </a:stretch>
        </p:blipFill>
        <p:spPr>
          <a:xfrm>
            <a:off x="3142549" y="4001574"/>
            <a:ext cx="927199" cy="918062"/>
          </a:xfrm>
          <a:prstGeom prst="rect">
            <a:avLst/>
          </a:prstGeom>
          <a:noFill/>
          <a:ln>
            <a:noFill/>
          </a:ln>
        </p:spPr>
      </p:pic>
      <p:pic>
        <p:nvPicPr>
          <p:cNvPr id="208" name="Google Shape;208;p21" title="middle_channel5.png"/>
          <p:cNvPicPr preferRelativeResize="0"/>
          <p:nvPr/>
        </p:nvPicPr>
        <p:blipFill>
          <a:blip r:embed="rId18">
            <a:alphaModFix/>
          </a:blip>
          <a:stretch>
            <a:fillRect/>
          </a:stretch>
        </p:blipFill>
        <p:spPr>
          <a:xfrm>
            <a:off x="4108384" y="4001574"/>
            <a:ext cx="927175" cy="918039"/>
          </a:xfrm>
          <a:prstGeom prst="rect">
            <a:avLst/>
          </a:prstGeom>
          <a:noFill/>
          <a:ln>
            <a:noFill/>
          </a:ln>
        </p:spPr>
      </p:pic>
      <p:pic>
        <p:nvPicPr>
          <p:cNvPr id="209" name="Google Shape;209;p21" title="up1_channel5.png"/>
          <p:cNvPicPr preferRelativeResize="0"/>
          <p:nvPr/>
        </p:nvPicPr>
        <p:blipFill>
          <a:blip r:embed="rId29">
            <a:alphaModFix/>
          </a:blip>
          <a:stretch>
            <a:fillRect/>
          </a:stretch>
        </p:blipFill>
        <p:spPr>
          <a:xfrm>
            <a:off x="7972421" y="4001511"/>
            <a:ext cx="927175" cy="918039"/>
          </a:xfrm>
          <a:prstGeom prst="rect">
            <a:avLst/>
          </a:prstGeom>
          <a:noFill/>
          <a:ln>
            <a:noFill/>
          </a:ln>
        </p:spPr>
      </p:pic>
      <p:pic>
        <p:nvPicPr>
          <p:cNvPr id="210" name="Google Shape;210;p21" title="up2_channel5.png"/>
          <p:cNvPicPr preferRelativeResize="0"/>
          <p:nvPr/>
        </p:nvPicPr>
        <p:blipFill>
          <a:blip r:embed="rId30">
            <a:alphaModFix/>
          </a:blip>
          <a:stretch>
            <a:fillRect/>
          </a:stretch>
        </p:blipFill>
        <p:spPr>
          <a:xfrm>
            <a:off x="7006332" y="4001499"/>
            <a:ext cx="927199" cy="918063"/>
          </a:xfrm>
          <a:prstGeom prst="rect">
            <a:avLst/>
          </a:prstGeom>
          <a:noFill/>
          <a:ln>
            <a:noFill/>
          </a:ln>
        </p:spPr>
      </p:pic>
      <p:pic>
        <p:nvPicPr>
          <p:cNvPr id="211" name="Google Shape;211;p21" title="up3_channel5.png"/>
          <p:cNvPicPr preferRelativeResize="0"/>
          <p:nvPr/>
        </p:nvPicPr>
        <p:blipFill>
          <a:blip r:embed="rId18">
            <a:alphaModFix/>
          </a:blip>
          <a:stretch>
            <a:fillRect/>
          </a:stretch>
        </p:blipFill>
        <p:spPr>
          <a:xfrm>
            <a:off x="6040255" y="4001511"/>
            <a:ext cx="927175" cy="918039"/>
          </a:xfrm>
          <a:prstGeom prst="rect">
            <a:avLst/>
          </a:prstGeom>
          <a:noFill/>
          <a:ln>
            <a:noFill/>
          </a:ln>
        </p:spPr>
      </p:pic>
      <p:pic>
        <p:nvPicPr>
          <p:cNvPr id="212" name="Google Shape;212;p21" title="up4_channel5.png"/>
          <p:cNvPicPr preferRelativeResize="0"/>
          <p:nvPr/>
        </p:nvPicPr>
        <p:blipFill>
          <a:blip r:embed="rId18">
            <a:alphaModFix/>
          </a:blip>
          <a:stretch>
            <a:fillRect/>
          </a:stretch>
        </p:blipFill>
        <p:spPr>
          <a:xfrm>
            <a:off x="5074179" y="4001501"/>
            <a:ext cx="927175" cy="91803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